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8" r:id="rId6"/>
    <p:sldMasterId id="2147485062" r:id="rId7"/>
  </p:sldMasterIdLst>
  <p:notesMasterIdLst>
    <p:notesMasterId r:id="rId32"/>
  </p:notesMasterIdLst>
  <p:handoutMasterIdLst>
    <p:handoutMasterId r:id="rId33"/>
  </p:handoutMasterIdLst>
  <p:sldIdLst>
    <p:sldId id="1720" r:id="rId8"/>
    <p:sldId id="1995" r:id="rId9"/>
    <p:sldId id="10251" r:id="rId10"/>
    <p:sldId id="2071" r:id="rId11"/>
    <p:sldId id="2076137065" r:id="rId12"/>
    <p:sldId id="8412" r:id="rId13"/>
    <p:sldId id="8357" r:id="rId14"/>
    <p:sldId id="10179" r:id="rId15"/>
    <p:sldId id="8411" r:id="rId16"/>
    <p:sldId id="2597" r:id="rId17"/>
    <p:sldId id="10246" r:id="rId18"/>
    <p:sldId id="10245" r:id="rId19"/>
    <p:sldId id="10243" r:id="rId20"/>
    <p:sldId id="2097" r:id="rId21"/>
    <p:sldId id="2098" r:id="rId22"/>
    <p:sldId id="10248" r:id="rId23"/>
    <p:sldId id="10249" r:id="rId24"/>
    <p:sldId id="1832" r:id="rId25"/>
    <p:sldId id="1833" r:id="rId26"/>
    <p:sldId id="2076137066" r:id="rId27"/>
    <p:sldId id="1834" r:id="rId28"/>
    <p:sldId id="1835" r:id="rId29"/>
    <p:sldId id="10247" r:id="rId30"/>
    <p:sldId id="2179" r:id="rId31"/>
  </p:sldIdLst>
  <p:sldSz cx="12192000" cy="6858000"/>
  <p:notesSz cx="6858000" cy="21526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5"/>
            <p14:sldId id="10251"/>
            <p14:sldId id="2071"/>
            <p14:sldId id="2076137065"/>
            <p14:sldId id="8412"/>
            <p14:sldId id="8357"/>
            <p14:sldId id="10179"/>
            <p14:sldId id="8411"/>
            <p14:sldId id="2597"/>
            <p14:sldId id="10246"/>
            <p14:sldId id="10245"/>
            <p14:sldId id="10243"/>
            <p14:sldId id="2097"/>
            <p14:sldId id="2098"/>
            <p14:sldId id="10248"/>
            <p14:sldId id="10249"/>
            <p14:sldId id="1832"/>
            <p14:sldId id="1833"/>
            <p14:sldId id="2076137066"/>
            <p14:sldId id="1834"/>
            <p14:sldId id="1835"/>
            <p14:sldId id="10247"/>
            <p14:sldId id="21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E1B65876-BB41-8AA0-B0C5-B298B4415A2E}" name="Deidre Morrison" initials="DM" userId="S::demorr@microsoft.com::0be48267-3d66-4082-86bd-839bee4d594e"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B3976EE6-9D9F-6D3F-1D12-F794E2D3E424}" name="Erik St. Martin" initials="EM" userId="S::erikstm@microsoft.com::e3133785-faaa-45f1-8fbf-a7640b36ed22"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B9E"/>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3981" autoAdjust="0"/>
  </p:normalViewPr>
  <p:slideViewPr>
    <p:cSldViewPr snapToGrid="0">
      <p:cViewPr varScale="1">
        <p:scale>
          <a:sx n="92" d="100"/>
          <a:sy n="92" d="100"/>
        </p:scale>
        <p:origin x="1014"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tint val="65000"/>
              </a:schemeClr>
            </a:solidFill>
            <a:ln w="9525" cap="flat" cmpd="sng" algn="ctr">
              <a:solidFill>
                <a:schemeClr val="accent1">
                  <a:shade val="95000"/>
                </a:schemeClr>
              </a:solidFill>
              <a:round/>
            </a:ln>
            <a:effectLst/>
          </c:spPr>
          <c:invertIfNegative val="0"/>
          <c:dPt>
            <c:idx val="4"/>
            <c:invertIfNegative val="0"/>
            <c:bubble3D val="0"/>
            <c:extLst>
              <c:ext xmlns:c16="http://schemas.microsoft.com/office/drawing/2014/chart" uri="{C3380CC4-5D6E-409C-BE32-E72D297353CC}">
                <c16:uniqueId val="{00000001-3286-448C-A78F-7A28471A8434}"/>
              </c:ext>
            </c:extLst>
          </c:dPt>
          <c:val>
            <c:numRef>
              <c:f>Sheet1!$B$4:$B$8</c:f>
              <c:numCache>
                <c:formatCode>0</c:formatCode>
                <c:ptCount val="5"/>
                <c:pt idx="0" formatCode="General">
                  <c:v>750000</c:v>
                </c:pt>
                <c:pt idx="1">
                  <c:v>865559</c:v>
                </c:pt>
                <c:pt idx="2">
                  <c:v>915426</c:v>
                </c:pt>
                <c:pt idx="3">
                  <c:v>986868</c:v>
                </c:pt>
                <c:pt idx="4" formatCode="#,##0">
                  <c:v>1078760</c:v>
                </c:pt>
              </c:numCache>
            </c:numRef>
          </c:val>
          <c:extLst>
            <c:ext xmlns:c15="http://schemas.microsoft.com/office/drawing/2012/chart" uri="{02D57815-91ED-43cb-92C2-25804820EDAC}">
              <c15:filteredSeriesTitle>
                <c15:tx>
                  <c:strRef>
                    <c:extLst>
                      <c:ext uri="{02D57815-91ED-43cb-92C2-25804820EDAC}">
                        <c15:formulaRef>
                          <c15:sqref>Sheet1!$B$3</c15:sqref>
                        </c15:formulaRef>
                      </c:ext>
                    </c:extLst>
                    <c:strCache>
                      <c:ptCount val="1"/>
                      <c:pt idx="0">
                        <c:v>Sum of 1d Count</c:v>
                      </c:pt>
                    </c:strCache>
                  </c:strRef>
                </c15:tx>
              </c15:filteredSeriesTitle>
            </c:ext>
            <c:ext xmlns:c15="http://schemas.microsoft.com/office/drawing/2012/chart" uri="{02D57815-91ED-43cb-92C2-25804820EDAC}">
              <c15:filteredCategoryTitle>
                <c15:cat>
                  <c:strRef>
                    <c:extLst>
                      <c:ext uri="{02D57815-91ED-43cb-92C2-25804820EDAC}">
                        <c15:formulaRef>
                          <c15:sqref>Sheet1!$A$4:$A$8</c15:sqref>
                        </c15:formulaRef>
                      </c:ext>
                    </c:extLst>
                    <c:strCache>
                      <c:ptCount val="5"/>
                      <c:pt idx="0">
                        <c:v>December</c:v>
                      </c:pt>
                      <c:pt idx="1">
                        <c:v>January</c:v>
                      </c:pt>
                      <c:pt idx="2">
                        <c:v>February</c:v>
                      </c:pt>
                      <c:pt idx="3">
                        <c:v>March</c:v>
                      </c:pt>
                      <c:pt idx="4">
                        <c:v>April</c:v>
                      </c:pt>
                    </c:strCache>
                  </c:strRef>
                </c15:cat>
              </c15:filteredCategoryTitle>
            </c:ex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100"/>
        <c:overlap val="-24"/>
        <c:axId val="443100576"/>
        <c:axId val="661903720"/>
      </c:barChart>
      <c:catAx>
        <c:axId val="44310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661903720"/>
        <c:crosses val="autoZero"/>
        <c:auto val="1"/>
        <c:lblAlgn val="ctr"/>
        <c:lblOffset val="100"/>
        <c:noMultiLvlLbl val="0"/>
      </c:catAx>
      <c:valAx>
        <c:axId val="661903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44310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1/10/2020 4:06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1/10/2020 4:03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pp.powerbi.com/view?r=eyJrIjoiNWE4MmUxZGYtMmVhYy00MjBiLWJjZmUtM2U4MDNiMTM0ZmI0IiwidCI6IjdkMWQ0YTYzLTZlM2QtNDNhNC1iZTIwLWUyYWQyZGUxMmQ0OSIsImMiOjEwfQ%3D%3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©微软公司。保留所有权利。MICROSOFT 对本演示文稿中的信息不作明示、暗示或法定的保证。</a:t>
            </a:r>
          </a:p>
        </p:txBody>
      </p:sp>
      <p:sp>
        <p:nvSpPr>
          <p:cNvPr id="6" name="Date Placeholder 5"/>
          <p:cNvSpPr>
            <a:spLocks noGrp="1"/>
          </p:cNvSpPr>
          <p:nvPr>
            <p:ph type="dt" idx="12"/>
          </p:nvPr>
        </p:nvSpPr>
        <p:spPr/>
        <p:txBody>
          <a:bodyPr/>
          <a:lstStyle/>
          <a:p>
            <a:fld id="{62072DC8-D49D-432C-9D46-A7718B5F5490}" type="datetime8">
              <a:rPr lang="en-US" smtClean="0"/>
              <a:t>1/10/2020 4:03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（向众人提问）：您的应用在哪里？</a:t>
            </a:r>
          </a:p>
          <a:p>
            <a:endParaRPr lang="en-US" dirty="0"/>
          </a:p>
          <a:p>
            <a:r>
              <a:rPr lang="en-US" dirty="0"/>
              <a:t>别让我听到你说"应用商店"</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©微软公司。保留所有权利。MICROSOFT 对本演示文稿中的信息不作明示、暗示或法定的保证。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t>1/10/2020 4:03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2335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对于你们中的一些人来说，您的应用程序可能仍然托管在大漂亮的数据中心中，具有大量的冗余电源、空调、安全性以及我们在构建应用程序时考虑的所有真正重要的功能。 但是，你真的在维护硬件吗？</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©微软公司。保留所有权利。MICROSOFT 对本演示文稿中的信息不作明示、暗示或法定的保证。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t>1/10/2020 4:03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4434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https://app.powerbi.com/view?r=eyJrIjoiNWE4MmUxZGYtMmVhYy00MjBiLWJjZmUtM2U4MDNiMTM0ZmI0IiwidCI6IjdkMWQ0YTYzLTZlM2QtNDNhNC1iZTIwLWUyYWQyZGUxMmQ0OSIsImMiOjEwfQ%3D%3D</a:t>
            </a:r>
            <a:r>
              <a:rPr lang="en-US" altLang="zh-CN" dirty="0"/>
              <a:t> </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1/10/2020 4:03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8055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1/10/2020 4:11 PM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7632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2C350-4296-4A38-954C-C73D2BA3B5C6}" type="slidenum">
              <a:rPr lang="zh-CN" altLang="en-US" smtClean="0"/>
              <a:t>18</a:t>
            </a:fld>
            <a:endParaRPr lang="zh-CN" altLang="en-US"/>
          </a:p>
        </p:txBody>
      </p:sp>
    </p:spTree>
    <p:extLst>
      <p:ext uri="{BB962C8B-B14F-4D97-AF65-F5344CB8AC3E}">
        <p14:creationId xmlns:p14="http://schemas.microsoft.com/office/powerpoint/2010/main" val="217234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2C350-4296-4A38-954C-C73D2BA3B5C6}" type="slidenum">
              <a:rPr lang="zh-CN" altLang="en-US" smtClean="0"/>
              <a:t>19</a:t>
            </a:fld>
            <a:endParaRPr lang="zh-CN" altLang="en-US"/>
          </a:p>
        </p:txBody>
      </p:sp>
    </p:spTree>
    <p:extLst>
      <p:ext uri="{BB962C8B-B14F-4D97-AF65-F5344CB8AC3E}">
        <p14:creationId xmlns:p14="http://schemas.microsoft.com/office/powerpoint/2010/main" val="121087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2C350-4296-4A38-954C-C73D2BA3B5C6}" type="slidenum">
              <a:rPr lang="zh-CN" altLang="en-US" smtClean="0"/>
              <a:t>21</a:t>
            </a:fld>
            <a:endParaRPr lang="zh-CN" altLang="en-US"/>
          </a:p>
        </p:txBody>
      </p:sp>
    </p:spTree>
    <p:extLst>
      <p:ext uri="{BB962C8B-B14F-4D97-AF65-F5344CB8AC3E}">
        <p14:creationId xmlns:p14="http://schemas.microsoft.com/office/powerpoint/2010/main" val="1781684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72C350-4296-4A38-954C-C73D2BA3B5C6}" type="slidenum">
              <a:rPr lang="zh-CN" altLang="en-US" smtClean="0"/>
              <a:t>22</a:t>
            </a:fld>
            <a:endParaRPr lang="zh-CN" altLang="en-US"/>
          </a:p>
        </p:txBody>
      </p:sp>
    </p:spTree>
    <p:extLst>
      <p:ext uri="{BB962C8B-B14F-4D97-AF65-F5344CB8AC3E}">
        <p14:creationId xmlns:p14="http://schemas.microsoft.com/office/powerpoint/2010/main" val="157144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3A57B3-2A2A-48FF-B1AB-F6E6C119872B}" type="slidenum">
              <a:rPr lang="en-US" smtClean="0"/>
              <a:t>23</a:t>
            </a:fld>
            <a:endParaRPr lang="en-US"/>
          </a:p>
        </p:txBody>
      </p:sp>
    </p:spTree>
    <p:extLst>
      <p:ext uri="{BB962C8B-B14F-4D97-AF65-F5344CB8AC3E}">
        <p14:creationId xmlns:p14="http://schemas.microsoft.com/office/powerpoint/2010/main" val="3295698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And that’s a statement around how we feel about Azure.  </a:t>
            </a:r>
          </a:p>
          <a:p>
            <a:pPr marL="0" indent="0">
              <a:buFont typeface="Arial" panose="020B0604020202020204" pitchFamily="34" charset="0"/>
              <a:buNone/>
            </a:pPr>
            <a:r>
              <a:rPr lang="en-US" dirty="0"/>
              <a:t>We want to invent with purpose in how we think about it what we deliver to you but also enable you to invent with purpose. </a:t>
            </a:r>
          </a:p>
          <a:p>
            <a:pPr marL="0" indent="0">
              <a:buFont typeface="Arial" panose="020B0604020202020204" pitchFamily="34" charset="0"/>
              <a:buNone/>
            </a:pPr>
            <a:r>
              <a:rPr lang="en-US" dirty="0"/>
              <a:t>And we do that in some key ways. </a:t>
            </a:r>
          </a:p>
          <a:p>
            <a:pPr marL="0" indent="0">
              <a:buFont typeface="Arial" panose="020B0604020202020204" pitchFamily="34" charset="0"/>
              <a:buNone/>
            </a:pPr>
            <a:endParaRPr lang="en-US" dirty="0"/>
          </a:p>
          <a:p>
            <a:pPr marL="0" indent="0">
              <a:buFont typeface="Arial" panose="020B0604020202020204" pitchFamily="34" charset="0"/>
              <a:buNone/>
            </a:pPr>
            <a:r>
              <a:rPr lang="en-US" i="1" dirty="0"/>
              <a:t>TRANSITION: </a:t>
            </a:r>
            <a:r>
              <a:rPr lang="en-US" dirty="0"/>
              <a:t>I talk about these ways as our promises to you on what Azure will always deliver and why we’ll help you.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54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欢迎使用容器对应用程序进行现代化</a:t>
            </a:r>
          </a:p>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©微软公司。保留所有权利。MICROSOFT 对本演示文稿中的信息不作明示、暗示或法定的保证。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t>1/10/2020 4:03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4300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©微软公司。保留所有权利。MICROSOFT 对本演示文稿中的信息不作明示、暗示或法定的保证。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t>1/10/2020 4:03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13424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1/10/2020 4:03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782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6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https://www.techempower.com/benchmarks/#section=data-r18&amp;hw=ph&amp;test=plaintext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782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标题 1">
            <a:extLst>
              <a:ext uri="{FF2B5EF4-FFF2-40B4-BE49-F238E27FC236}">
                <a16:creationId xmlns:a16="http://schemas.microsoft.com/office/drawing/2014/main" id="{4135B88C-E71F-4E65-B2A6-AA95495469F1}"/>
              </a:ext>
            </a:extLst>
          </p:cNvPr>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196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94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2467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977952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B4FCFF-7E08-4891-89FE-DF4B4567C4DE}"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2308839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4FCFF-7E08-4891-89FE-DF4B4567C4DE}"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3094106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B4FCFF-7E08-4891-89FE-DF4B4567C4DE}" type="datetimeFigureOut">
              <a:rPr lang="en-US" smtClean="0"/>
              <a:t>1/10/2020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14094684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812707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image" Target="../media/image1.emf"/><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/APPS30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91" r:id="rId32"/>
    <p:sldLayoutId id="2147485092" r:id="rId33"/>
    <p:sldLayoutId id="2147485093" r:id="rId34"/>
    <p:sldLayoutId id="2147485094" r:id="rId35"/>
    <p:sldLayoutId id="2147485095" r:id="rId36"/>
    <p:sldLayoutId id="2147485096" r:id="rId37"/>
    <p:sldLayoutId id="214748509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/APPS30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aka.ms</a:t>
            </a:r>
            <a:r>
              <a:rPr lang="en-US" dirty="0"/>
              <a:t>/APPS30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2" r:id="rId4"/>
    <p:sldLayoutId id="2147484873" r:id="rId5"/>
    <p:sldLayoutId id="2147484874" r:id="rId6"/>
    <p:sldLayoutId id="2147484875" r:id="rId7"/>
    <p:sldLayoutId id="2147484876" r:id="rId8"/>
    <p:sldLayoutId id="2147484877" r:id="rId9"/>
    <p:sldLayoutId id="2147484878" r:id="rId10"/>
    <p:sldLayoutId id="2147484879" r:id="rId11"/>
    <p:sldLayoutId id="2147484880" r:id="rId12"/>
    <p:sldLayoutId id="2147484881" r:id="rId13"/>
    <p:sldLayoutId id="2147484882" r:id="rId14"/>
    <p:sldLayoutId id="2147484883" r:id="rId15"/>
    <p:sldLayoutId id="2147484884" r:id="rId16"/>
    <p:sldLayoutId id="2147484885" r:id="rId17"/>
    <p:sldLayoutId id="2147484886" r:id="rId18"/>
    <p:sldLayoutId id="2147484887" r:id="rId19"/>
    <p:sldLayoutId id="2147484888" r:id="rId20"/>
    <p:sldLayoutId id="2147484889" r:id="rId21"/>
    <p:sldLayoutId id="2147484890" r:id="rId22"/>
    <p:sldLayoutId id="2147484891" r:id="rId23"/>
    <p:sldLayoutId id="2147484892" r:id="rId24"/>
    <p:sldLayoutId id="2147484893" r:id="rId25"/>
    <p:sldLayoutId id="2147484894" r:id="rId26"/>
    <p:sldLayoutId id="2147484895" r:id="rId27"/>
    <p:sldLayoutId id="2147484896" r:id="rId28"/>
    <p:sldLayoutId id="2147484897" r:id="rId29"/>
    <p:sldLayoutId id="2147484898" r:id="rId30"/>
    <p:sldLayoutId id="2147484899" r:id="rId31"/>
    <p:sldLayoutId id="2147484900" r:id="rId32"/>
    <p:sldLayoutId id="214748486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echempower.com/benchmarks/#section=data-r16&amp;hw=ph&amp;test=plaintext" TargetMode="External"/><Relationship Id="rId2" Type="http://schemas.openxmlformats.org/officeDocument/2006/relationships/notesSlide" Target="../notesSlides/notesSlide9.xml"/><Relationship Id="rId1" Type="http://schemas.openxmlformats.org/officeDocument/2006/relationships/slideLayout" Target="../slideLayouts/slideLayout35.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9.sv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3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7.sv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 Id="rId1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JeffreySu/WeiXinMPSDK"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hyperlink" Target="https://github.com/DtCoreCommunit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threemammals.com/ocelot" TargetMode="External"/><Relationship Id="rId7" Type="http://schemas.openxmlformats.org/officeDocument/2006/relationships/hyperlink" Target="https://github.com/BuiltCloud/Ocelot.Provider.Etcd" TargetMode="External"/><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hyperlink" Target="https://github.com/axzxs2001/Ocelot.JWTAuthorize" TargetMode="External"/><Relationship Id="rId5" Type="http://schemas.openxmlformats.org/officeDocument/2006/relationships/hyperlink" Target="https://github.com/BuiltCloud/Ocelot.GrpcHttpGateway" TargetMode="External"/><Relationship Id="rId4" Type="http://schemas.openxmlformats.org/officeDocument/2006/relationships/hyperlink" Target="https://github.com/aqa510415008/Ocelot.OrleansHttpGatewa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otnetcore" TargetMode="External"/><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err="1">
                <a:ln>
                  <a:noFill/>
                </a:ln>
                <a:solidFill>
                  <a:srgbClr val="512BD4"/>
                </a:solidFill>
                <a:effectLst/>
                <a:uLnTx/>
                <a:uFillTx/>
                <a:latin typeface="Segoe UI"/>
                <a:ea typeface="+mn-ea"/>
                <a:cs typeface="+mn-cs"/>
                <a:hlinkClick r:id="rId3"/>
              </a:rPr>
              <a:t>TechEmpower</a:t>
            </a:r>
            <a:r>
              <a:rPr kumimoji="0" lang="en-US" sz="1200" b="0" i="0" u="sng" strike="noStrike" kern="1200" cap="none" spc="0" normalizeH="0" baseline="0" noProof="0">
                <a:ln>
                  <a:noFill/>
                </a:ln>
                <a:solidFill>
                  <a:srgbClr val="512BD4"/>
                </a:solidFill>
                <a:effectLst/>
                <a:uLnTx/>
                <a:uFillTx/>
                <a:latin typeface="Segoe UI"/>
                <a:ea typeface="+mn-ea"/>
                <a:cs typeface="+mn-cs"/>
                <a:hlinkClick r:id="rId3"/>
              </a:rPr>
              <a:t> Round 16</a:t>
            </a:r>
            <a:r>
              <a:rPr kumimoji="0" lang="en-US" sz="1200" b="0" i="0" u="none" strike="noStrike" kern="1200" cap="none" spc="0" normalizeH="0" baseline="0" noProof="0">
                <a:ln>
                  <a:noFill/>
                </a:ln>
                <a:solidFill>
                  <a:srgbClr val="999999"/>
                </a:solidFill>
                <a:effectLst/>
                <a:uLnTx/>
                <a:uFillTx/>
                <a:latin typeface="Segoe UI"/>
                <a:ea typeface="+mn-ea"/>
                <a:cs typeface="+mn-cs"/>
              </a:rPr>
              <a:t>.</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500" y="1615044"/>
            <a:ext cx="6876976" cy="3243856"/>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6113B1-40FB-4CE8-ACC5-8A02CC88D9CE}"/>
              </a:ext>
            </a:extLst>
          </p:cNvPr>
          <p:cNvSpPr>
            <a:spLocks noGrp="1"/>
          </p:cNvSpPr>
          <p:nvPr>
            <p:ph type="subTitle" idx="1"/>
          </p:nvPr>
        </p:nvSpPr>
        <p:spPr>
          <a:xfrm>
            <a:off x="548640" y="6176426"/>
            <a:ext cx="11134578" cy="681574"/>
          </a:xfrm>
        </p:spPr>
        <p:txBody>
          <a:bodyPr>
            <a:normAutofit/>
          </a:bodyPr>
          <a:lstStyle/>
          <a:p>
            <a:endParaRPr lang="en-US" sz="3600" dirty="0">
              <a:solidFill>
                <a:srgbClr val="68217A"/>
              </a:solidFill>
            </a:endParaRPr>
          </a:p>
        </p:txBody>
      </p:sp>
      <p:pic>
        <p:nvPicPr>
          <p:cNvPr id="16" name="Graphic 15">
            <a:extLst>
              <a:ext uri="{FF2B5EF4-FFF2-40B4-BE49-F238E27FC236}">
                <a16:creationId xmlns:a16="http://schemas.microsoft.com/office/drawing/2014/main" id="{39574B64-01F6-499F-B076-3AA47BBCD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256" y="316525"/>
            <a:ext cx="5677485" cy="5677485"/>
          </a:xfrm>
          <a:prstGeom prst="rect">
            <a:avLst/>
          </a:prstGeom>
        </p:spPr>
      </p:pic>
    </p:spTree>
    <p:extLst>
      <p:ext uri="{BB962C8B-B14F-4D97-AF65-F5344CB8AC3E}">
        <p14:creationId xmlns:p14="http://schemas.microsoft.com/office/powerpoint/2010/main" val="31273390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1BC4A2-0C0F-4DE1-9989-2ED92619B57A}"/>
              </a:ext>
            </a:extLst>
          </p:cNvPr>
          <p:cNvSpPr/>
          <p:nvPr/>
        </p:nvSpPr>
        <p:spPr>
          <a:xfrm>
            <a:off x="0" y="-77056"/>
            <a:ext cx="4533900" cy="693505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F12EA-D4BA-4E3A-BC87-FD7CD994D20B}"/>
              </a:ext>
            </a:extLst>
          </p:cNvPr>
          <p:cNvSpPr>
            <a:spLocks noGrp="1"/>
          </p:cNvSpPr>
          <p:nvPr>
            <p:ph type="title"/>
          </p:nvPr>
        </p:nvSpPr>
        <p:spPr>
          <a:xfrm>
            <a:off x="863029" y="1012004"/>
            <a:ext cx="3416158" cy="4795408"/>
          </a:xfrm>
        </p:spPr>
        <p:txBody>
          <a:bodyPr>
            <a:normAutofit/>
          </a:bodyPr>
          <a:lstStyle/>
          <a:p>
            <a:r>
              <a:rPr lang="en-US" altLang="zh-CN" dirty="0">
                <a:solidFill>
                  <a:srgbClr val="FFFFFF"/>
                </a:solidFill>
              </a:rPr>
              <a:t>2014</a:t>
            </a:r>
            <a:r>
              <a:rPr lang="zh-CN" altLang="en-US" dirty="0">
                <a:solidFill>
                  <a:srgbClr val="FFFFFF"/>
                </a:solidFill>
              </a:rPr>
              <a:t>年以前</a:t>
            </a:r>
            <a:r>
              <a:rPr lang="en-US" dirty="0">
                <a:solidFill>
                  <a:srgbClr val="FFFFFF"/>
                </a:solidFill>
              </a:rPr>
              <a:t>:</a:t>
            </a:r>
            <a:br>
              <a:rPr lang="en-US" dirty="0">
                <a:solidFill>
                  <a:srgbClr val="FFFFFF"/>
                </a:solidFill>
              </a:rPr>
            </a:br>
            <a:r>
              <a:rPr lang="en-US" dirty="0">
                <a:solidFill>
                  <a:srgbClr val="FFFFFF"/>
                </a:solidFill>
              </a:rPr>
              <a:t> </a:t>
            </a:r>
            <a:br>
              <a:rPr lang="en-US" dirty="0">
                <a:solidFill>
                  <a:srgbClr val="FFFFFF"/>
                </a:solidFill>
              </a:rPr>
            </a:br>
            <a:r>
              <a:rPr lang="en-US" dirty="0">
                <a:solidFill>
                  <a:srgbClr val="FFFFFF"/>
                </a:solidFill>
              </a:rPr>
              <a:t>.NET </a:t>
            </a:r>
            <a:r>
              <a:rPr lang="zh-CN" altLang="en-US" dirty="0">
                <a:solidFill>
                  <a:srgbClr val="FFFFFF"/>
                </a:solidFill>
              </a:rPr>
              <a:t>是</a:t>
            </a:r>
            <a:r>
              <a:rPr lang="en-US" dirty="0">
                <a:solidFill>
                  <a:srgbClr val="FFFFFF"/>
                </a:solidFill>
              </a:rPr>
              <a:t>Microsoft</a:t>
            </a:r>
            <a:r>
              <a:rPr lang="zh-CN" altLang="en-US" dirty="0">
                <a:solidFill>
                  <a:srgbClr val="FFFFFF"/>
                </a:solidFill>
              </a:rPr>
              <a:t>的一部分</a:t>
            </a:r>
            <a:endParaRPr lang="en-US" dirty="0">
              <a:solidFill>
                <a:srgbClr val="FFFFFF"/>
              </a:solidFill>
            </a:endParaRPr>
          </a:p>
        </p:txBody>
      </p:sp>
      <p:sp>
        <p:nvSpPr>
          <p:cNvPr id="9" name="Oval 8">
            <a:extLst>
              <a:ext uri="{FF2B5EF4-FFF2-40B4-BE49-F238E27FC236}">
                <a16:creationId xmlns:a16="http://schemas.microsoft.com/office/drawing/2014/main" id="{9FA8683D-EDEE-4DEB-B1FE-79BFBEC218A6}"/>
              </a:ext>
            </a:extLst>
          </p:cNvPr>
          <p:cNvSpPr/>
          <p:nvPr/>
        </p:nvSpPr>
        <p:spPr>
          <a:xfrm>
            <a:off x="5542908" y="838200"/>
            <a:ext cx="5676472" cy="5305746"/>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1" name="Rectangle 10">
            <a:extLst>
              <a:ext uri="{FF2B5EF4-FFF2-40B4-BE49-F238E27FC236}">
                <a16:creationId xmlns:a16="http://schemas.microsoft.com/office/drawing/2014/main" id="{36E75E82-3254-4E21-B7D3-07A06034BC66}"/>
              </a:ext>
            </a:extLst>
          </p:cNvPr>
          <p:cNvSpPr/>
          <p:nvPr/>
        </p:nvSpPr>
        <p:spPr>
          <a:xfrm>
            <a:off x="7969827" y="3883630"/>
            <a:ext cx="1002432" cy="1078788"/>
          </a:xfrm>
          <a:prstGeom prst="rect">
            <a:avLst/>
          </a:prstGeom>
          <a:solidFill>
            <a:srgbClr val="6820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Microsoft</a:t>
            </a:r>
            <a:br>
              <a:rPr lang="en-US" sz="1600" dirty="0">
                <a:latin typeface="Segoe UI" panose="020B0502040204020203" pitchFamily="34" charset="0"/>
                <a:cs typeface="Segoe UI" panose="020B0502040204020203" pitchFamily="34" charset="0"/>
              </a:rPr>
            </a:br>
            <a:r>
              <a:rPr lang="en-US" sz="3200" dirty="0">
                <a:latin typeface="Segoe UI" panose="020B0502040204020203" pitchFamily="34" charset="0"/>
                <a:cs typeface="Segoe UI" panose="020B0502040204020203" pitchFamily="34" charset="0"/>
              </a:rPr>
              <a:t>.</a:t>
            </a:r>
            <a:r>
              <a:rPr lang="en-US" sz="3200" spc="-100" dirty="0">
                <a:latin typeface="Segoe UI" panose="020B0502040204020203" pitchFamily="34" charset="0"/>
                <a:cs typeface="Segoe UI" panose="020B0502040204020203" pitchFamily="34" charset="0"/>
              </a:rPr>
              <a:t>NET</a:t>
            </a:r>
            <a:endParaRPr lang="en-US" spc="-100" dirty="0">
              <a:latin typeface="Segoe UI" panose="020B050204020402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0EFD9859-690B-4287-951E-A88C9CCB1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437" y="2295793"/>
            <a:ext cx="3177212" cy="678577"/>
          </a:xfrm>
          <a:prstGeom prst="rect">
            <a:avLst/>
          </a:prstGeom>
        </p:spPr>
      </p:pic>
    </p:spTree>
    <p:extLst>
      <p:ext uri="{BB962C8B-B14F-4D97-AF65-F5344CB8AC3E}">
        <p14:creationId xmlns:p14="http://schemas.microsoft.com/office/powerpoint/2010/main" val="203275293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E7505CD-0DF3-44A4-B5E2-49C39B13FE56}"/>
              </a:ext>
            </a:extLst>
          </p:cNvPr>
          <p:cNvSpPr/>
          <p:nvPr/>
        </p:nvSpPr>
        <p:spPr>
          <a:xfrm>
            <a:off x="0" y="-77056"/>
            <a:ext cx="4533900" cy="693505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F12EA-D4BA-4E3A-BC87-FD7CD994D20B}"/>
              </a:ext>
            </a:extLst>
          </p:cNvPr>
          <p:cNvSpPr>
            <a:spLocks noGrp="1"/>
          </p:cNvSpPr>
          <p:nvPr>
            <p:ph type="title"/>
          </p:nvPr>
        </p:nvSpPr>
        <p:spPr>
          <a:xfrm>
            <a:off x="235539" y="1031295"/>
            <a:ext cx="3941089" cy="4795408"/>
          </a:xfrm>
        </p:spPr>
        <p:txBody>
          <a:bodyPr>
            <a:normAutofit/>
          </a:bodyPr>
          <a:lstStyle/>
          <a:p>
            <a:r>
              <a:rPr lang="en-US" altLang="zh-CN" dirty="0">
                <a:solidFill>
                  <a:srgbClr val="FFFFFF"/>
                </a:solidFill>
              </a:rPr>
              <a:t>2014</a:t>
            </a:r>
            <a:r>
              <a:rPr lang="zh-CN" altLang="en-US" dirty="0">
                <a:solidFill>
                  <a:srgbClr val="FFFFFF"/>
                </a:solidFill>
              </a:rPr>
              <a:t>年之后</a:t>
            </a:r>
            <a:r>
              <a:rPr lang="en-US" dirty="0">
                <a:solidFill>
                  <a:srgbClr val="FFFFFF"/>
                </a:solidFill>
              </a:rPr>
              <a:t>:</a:t>
            </a:r>
            <a:br>
              <a:rPr lang="en-US" dirty="0">
                <a:solidFill>
                  <a:srgbClr val="FFFFFF"/>
                </a:solidFill>
              </a:rPr>
            </a:br>
            <a:r>
              <a:rPr lang="en-US" dirty="0">
                <a:solidFill>
                  <a:srgbClr val="FFFFFF"/>
                </a:solidFill>
              </a:rPr>
              <a:t> </a:t>
            </a:r>
            <a:br>
              <a:rPr lang="en-US" dirty="0">
                <a:solidFill>
                  <a:srgbClr val="FFFFFF"/>
                </a:solidFill>
              </a:rPr>
            </a:br>
            <a:r>
              <a:rPr lang="en-US" dirty="0">
                <a:solidFill>
                  <a:srgbClr val="FFFFFF"/>
                </a:solidFill>
              </a:rPr>
              <a:t>Microsoft </a:t>
            </a:r>
            <a:br>
              <a:rPr lang="en-US" dirty="0">
                <a:solidFill>
                  <a:srgbClr val="FFFFFF"/>
                </a:solidFill>
              </a:rPr>
            </a:br>
            <a:r>
              <a:rPr lang="zh-CN" altLang="en-US" dirty="0">
                <a:solidFill>
                  <a:srgbClr val="FFFFFF"/>
                </a:solidFill>
              </a:rPr>
              <a:t>是 </a:t>
            </a:r>
            <a:r>
              <a:rPr lang="en-US" dirty="0">
                <a:solidFill>
                  <a:srgbClr val="FFFFFF"/>
                </a:solidFill>
              </a:rPr>
              <a:t>.NET Foundation</a:t>
            </a:r>
            <a:br>
              <a:rPr lang="en-US" dirty="0">
                <a:solidFill>
                  <a:srgbClr val="FFFFFF"/>
                </a:solidFill>
              </a:rPr>
            </a:br>
            <a:r>
              <a:rPr lang="zh-CN" altLang="en-US" dirty="0">
                <a:solidFill>
                  <a:srgbClr val="FFFFFF"/>
                </a:solidFill>
              </a:rPr>
              <a:t>的一员</a:t>
            </a:r>
            <a:endParaRPr lang="en-US" dirty="0">
              <a:solidFill>
                <a:srgbClr val="FFFFFF"/>
              </a:solidFill>
            </a:endParaRPr>
          </a:p>
        </p:txBody>
      </p:sp>
      <p:sp>
        <p:nvSpPr>
          <p:cNvPr id="5" name="Oval 4">
            <a:extLst>
              <a:ext uri="{FF2B5EF4-FFF2-40B4-BE49-F238E27FC236}">
                <a16:creationId xmlns:a16="http://schemas.microsoft.com/office/drawing/2014/main" id="{AB79B065-9473-4533-8FA3-AEC50FE7D1C2}"/>
              </a:ext>
            </a:extLst>
          </p:cNvPr>
          <p:cNvSpPr/>
          <p:nvPr/>
        </p:nvSpPr>
        <p:spPr>
          <a:xfrm>
            <a:off x="5410492" y="213188"/>
            <a:ext cx="6431623" cy="643162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D222AE4-F209-4BBD-895C-963CCE3F93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5167" y="3013584"/>
            <a:ext cx="3177212" cy="678577"/>
          </a:xfrm>
          <a:prstGeom prst="rect">
            <a:avLst/>
          </a:prstGeom>
        </p:spPr>
      </p:pic>
      <p:pic>
        <p:nvPicPr>
          <p:cNvPr id="13" name="Graphic 12">
            <a:extLst>
              <a:ext uri="{FF2B5EF4-FFF2-40B4-BE49-F238E27FC236}">
                <a16:creationId xmlns:a16="http://schemas.microsoft.com/office/drawing/2014/main" id="{9347E79A-A492-407A-B7CB-7D5FD58C9C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6689" y="213188"/>
            <a:ext cx="2719227" cy="2719227"/>
          </a:xfrm>
          <a:prstGeom prst="rect">
            <a:avLst/>
          </a:prstGeom>
        </p:spPr>
      </p:pic>
      <p:pic>
        <p:nvPicPr>
          <p:cNvPr id="14" name="Picture 13">
            <a:extLst>
              <a:ext uri="{FF2B5EF4-FFF2-40B4-BE49-F238E27FC236}">
                <a16:creationId xmlns:a16="http://schemas.microsoft.com/office/drawing/2014/main" id="{CC9AEF47-9745-4CDE-A7B8-CE48B2DD6D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813278" y="3709575"/>
            <a:ext cx="1160876" cy="956501"/>
          </a:xfrm>
          <a:prstGeom prst="rect">
            <a:avLst/>
          </a:prstGeom>
        </p:spPr>
      </p:pic>
      <p:pic>
        <p:nvPicPr>
          <p:cNvPr id="15" name="Picture 14">
            <a:extLst>
              <a:ext uri="{FF2B5EF4-FFF2-40B4-BE49-F238E27FC236}">
                <a16:creationId xmlns:a16="http://schemas.microsoft.com/office/drawing/2014/main" id="{455742C4-5373-4926-9FA9-DFF08800277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563833" y="4671345"/>
            <a:ext cx="2498890" cy="760756"/>
          </a:xfrm>
          <a:prstGeom prst="rect">
            <a:avLst/>
          </a:prstGeom>
        </p:spPr>
      </p:pic>
      <p:pic>
        <p:nvPicPr>
          <p:cNvPr id="16" name="Picture 2" descr="Image result for samsung logo">
            <a:extLst>
              <a:ext uri="{FF2B5EF4-FFF2-40B4-BE49-F238E27FC236}">
                <a16:creationId xmlns:a16="http://schemas.microsoft.com/office/drawing/2014/main" id="{EFC10248-E4C1-44C5-B4C8-1E8C124C9C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2377" y="3167378"/>
            <a:ext cx="2498890" cy="3965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google logo">
            <a:extLst>
              <a:ext uri="{FF2B5EF4-FFF2-40B4-BE49-F238E27FC236}">
                <a16:creationId xmlns:a16="http://schemas.microsoft.com/office/drawing/2014/main" id="{2F5852C3-753F-4E91-B9FB-897B1352F9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5167" y="3925213"/>
            <a:ext cx="2048112" cy="7717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unity logo">
            <a:extLst>
              <a:ext uri="{FF2B5EF4-FFF2-40B4-BE49-F238E27FC236}">
                <a16:creationId xmlns:a16="http://schemas.microsoft.com/office/drawing/2014/main" id="{905D8E67-9153-45FE-8985-D72B869C68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64" y="5458028"/>
            <a:ext cx="1747091" cy="6261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17FF2B1-6508-4C1D-AA74-BC90BECC97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4222" y="5295883"/>
            <a:ext cx="1900909" cy="950455"/>
          </a:xfrm>
          <a:prstGeom prst="rect">
            <a:avLst/>
          </a:prstGeom>
        </p:spPr>
      </p:pic>
      <p:pic>
        <p:nvPicPr>
          <p:cNvPr id="22" name="Picture 21">
            <a:extLst>
              <a:ext uri="{FF2B5EF4-FFF2-40B4-BE49-F238E27FC236}">
                <a16:creationId xmlns:a16="http://schemas.microsoft.com/office/drawing/2014/main" id="{B2B53491-BC22-4C22-B517-74FABB0E4C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6309" y="4394943"/>
            <a:ext cx="2122663" cy="1129256"/>
          </a:xfrm>
          <a:prstGeom prst="rect">
            <a:avLst/>
          </a:prstGeom>
        </p:spPr>
      </p:pic>
      <p:pic>
        <p:nvPicPr>
          <p:cNvPr id="24" name="Graphic 23">
            <a:extLst>
              <a:ext uri="{FF2B5EF4-FFF2-40B4-BE49-F238E27FC236}">
                <a16:creationId xmlns:a16="http://schemas.microsoft.com/office/drawing/2014/main" id="{67523148-F8FF-4175-BFB8-C9DDE7FA78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62376" y="3834563"/>
            <a:ext cx="2287709" cy="569024"/>
          </a:xfrm>
          <a:prstGeom prst="rect">
            <a:avLst/>
          </a:prstGeom>
        </p:spPr>
      </p:pic>
    </p:spTree>
    <p:extLst>
      <p:ext uri="{BB962C8B-B14F-4D97-AF65-F5344CB8AC3E}">
        <p14:creationId xmlns:p14="http://schemas.microsoft.com/office/powerpoint/2010/main" val="4193757544"/>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C354CC-377F-48C3-97B2-524726396314}"/>
              </a:ext>
            </a:extLst>
          </p:cNvPr>
          <p:cNvSpPr txBox="1">
            <a:spLocks/>
          </p:cNvSpPr>
          <p:nvPr/>
        </p:nvSpPr>
        <p:spPr>
          <a:xfrm>
            <a:off x="1981200" y="206038"/>
            <a:ext cx="8229600" cy="956549"/>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r>
              <a:rPr lang="zh-CN" altLang="en-US" dirty="0"/>
              <a:t>中国各地</a:t>
            </a:r>
            <a:r>
              <a:rPr lang="en-US" altLang="zh-CN" dirty="0"/>
              <a:t>.NET</a:t>
            </a:r>
            <a:r>
              <a:rPr lang="zh-CN" altLang="en-US" dirty="0"/>
              <a:t>俱乐部</a:t>
            </a:r>
            <a:endParaRPr lang="en-US" dirty="0"/>
          </a:p>
        </p:txBody>
      </p:sp>
      <p:pic>
        <p:nvPicPr>
          <p:cNvPr id="6" name="图片 5">
            <a:extLst>
              <a:ext uri="{FF2B5EF4-FFF2-40B4-BE49-F238E27FC236}">
                <a16:creationId xmlns:a16="http://schemas.microsoft.com/office/drawing/2014/main" id="{ECA8A08B-645C-4571-A5DE-832B2347F116}"/>
              </a:ext>
            </a:extLst>
          </p:cNvPr>
          <p:cNvPicPr>
            <a:picLocks noChangeAspect="1"/>
          </p:cNvPicPr>
          <p:nvPr/>
        </p:nvPicPr>
        <p:blipFill>
          <a:blip r:embed="rId3"/>
          <a:stretch>
            <a:fillRect/>
          </a:stretch>
        </p:blipFill>
        <p:spPr>
          <a:xfrm>
            <a:off x="831720" y="1152525"/>
            <a:ext cx="5324475" cy="2809875"/>
          </a:xfrm>
          <a:prstGeom prst="rect">
            <a:avLst/>
          </a:prstGeom>
        </p:spPr>
      </p:pic>
      <p:pic>
        <p:nvPicPr>
          <p:cNvPr id="7" name="图片 6">
            <a:extLst>
              <a:ext uri="{FF2B5EF4-FFF2-40B4-BE49-F238E27FC236}">
                <a16:creationId xmlns:a16="http://schemas.microsoft.com/office/drawing/2014/main" id="{43449213-950D-47A8-8D64-2E5BF0ADC6B1}"/>
              </a:ext>
            </a:extLst>
          </p:cNvPr>
          <p:cNvPicPr>
            <a:picLocks noChangeAspect="1"/>
          </p:cNvPicPr>
          <p:nvPr/>
        </p:nvPicPr>
        <p:blipFill>
          <a:blip r:embed="rId4"/>
          <a:stretch>
            <a:fillRect/>
          </a:stretch>
        </p:blipFill>
        <p:spPr>
          <a:xfrm>
            <a:off x="6096000" y="1239821"/>
            <a:ext cx="5667429" cy="2729748"/>
          </a:xfrm>
          <a:prstGeom prst="rect">
            <a:avLst/>
          </a:prstGeom>
        </p:spPr>
      </p:pic>
      <p:pic>
        <p:nvPicPr>
          <p:cNvPr id="8" name="图片 7">
            <a:extLst>
              <a:ext uri="{FF2B5EF4-FFF2-40B4-BE49-F238E27FC236}">
                <a16:creationId xmlns:a16="http://schemas.microsoft.com/office/drawing/2014/main" id="{749A1DD5-2209-4EC8-9568-BF5DC92EB654}"/>
              </a:ext>
            </a:extLst>
          </p:cNvPr>
          <p:cNvPicPr>
            <a:picLocks noChangeAspect="1"/>
          </p:cNvPicPr>
          <p:nvPr/>
        </p:nvPicPr>
        <p:blipFill>
          <a:blip r:embed="rId5"/>
          <a:stretch>
            <a:fillRect/>
          </a:stretch>
        </p:blipFill>
        <p:spPr>
          <a:xfrm>
            <a:off x="1678090" y="2295267"/>
            <a:ext cx="5591175" cy="3619500"/>
          </a:xfrm>
          <a:prstGeom prst="rect">
            <a:avLst/>
          </a:prstGeom>
        </p:spPr>
      </p:pic>
      <p:pic>
        <p:nvPicPr>
          <p:cNvPr id="9" name="图片 8">
            <a:extLst>
              <a:ext uri="{FF2B5EF4-FFF2-40B4-BE49-F238E27FC236}">
                <a16:creationId xmlns:a16="http://schemas.microsoft.com/office/drawing/2014/main" id="{CDBEC91A-ABCD-4B28-8445-2969FB1CA8F2}"/>
              </a:ext>
            </a:extLst>
          </p:cNvPr>
          <p:cNvPicPr>
            <a:picLocks noChangeAspect="1"/>
          </p:cNvPicPr>
          <p:nvPr/>
        </p:nvPicPr>
        <p:blipFill>
          <a:blip r:embed="rId6"/>
          <a:stretch>
            <a:fillRect/>
          </a:stretch>
        </p:blipFill>
        <p:spPr>
          <a:xfrm>
            <a:off x="5227535" y="1647825"/>
            <a:ext cx="5591175" cy="4057650"/>
          </a:xfrm>
          <a:prstGeom prst="rect">
            <a:avLst/>
          </a:prstGeom>
        </p:spPr>
      </p:pic>
      <p:pic>
        <p:nvPicPr>
          <p:cNvPr id="10" name="图片 9">
            <a:extLst>
              <a:ext uri="{FF2B5EF4-FFF2-40B4-BE49-F238E27FC236}">
                <a16:creationId xmlns:a16="http://schemas.microsoft.com/office/drawing/2014/main" id="{E592EAE9-8DEF-412A-B084-530A49FA7462}"/>
              </a:ext>
            </a:extLst>
          </p:cNvPr>
          <p:cNvPicPr>
            <a:picLocks noChangeAspect="1"/>
          </p:cNvPicPr>
          <p:nvPr/>
        </p:nvPicPr>
        <p:blipFill>
          <a:blip r:embed="rId7"/>
          <a:stretch>
            <a:fillRect/>
          </a:stretch>
        </p:blipFill>
        <p:spPr>
          <a:xfrm>
            <a:off x="3122126" y="1947734"/>
            <a:ext cx="5610225" cy="4238625"/>
          </a:xfrm>
          <a:prstGeom prst="rect">
            <a:avLst/>
          </a:prstGeom>
        </p:spPr>
      </p:pic>
      <p:pic>
        <p:nvPicPr>
          <p:cNvPr id="11" name="图片 10">
            <a:extLst>
              <a:ext uri="{FF2B5EF4-FFF2-40B4-BE49-F238E27FC236}">
                <a16:creationId xmlns:a16="http://schemas.microsoft.com/office/drawing/2014/main" id="{09E1AE05-2AC5-4B7D-8298-5C4AF923DA52}"/>
              </a:ext>
            </a:extLst>
          </p:cNvPr>
          <p:cNvPicPr>
            <a:picLocks noChangeAspect="1"/>
          </p:cNvPicPr>
          <p:nvPr/>
        </p:nvPicPr>
        <p:blipFill>
          <a:blip r:embed="rId8"/>
          <a:stretch>
            <a:fillRect/>
          </a:stretch>
        </p:blipFill>
        <p:spPr>
          <a:xfrm>
            <a:off x="2836529" y="2449734"/>
            <a:ext cx="6181418" cy="3972287"/>
          </a:xfrm>
          <a:prstGeom prst="rect">
            <a:avLst/>
          </a:prstGeom>
        </p:spPr>
      </p:pic>
    </p:spTree>
    <p:extLst>
      <p:ext uri="{BB962C8B-B14F-4D97-AF65-F5344CB8AC3E}">
        <p14:creationId xmlns:p14="http://schemas.microsoft.com/office/powerpoint/2010/main" val="72876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21F6FC-409A-4AB6-9B86-3C8412DCF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381" y="292101"/>
            <a:ext cx="8485238" cy="627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9559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0648F-2AFC-4705-AFE9-C86C24F9AB65}"/>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ltLang="zh-CN" dirty="0"/>
              <a:t>China .NET Conf 2019</a:t>
            </a:r>
            <a:endParaRPr lang="zh-CN" altLang="en-US" dirty="0"/>
          </a:p>
        </p:txBody>
      </p:sp>
      <p:sp>
        <p:nvSpPr>
          <p:cNvPr id="8" name="Text Placeholder 2">
            <a:extLst>
              <a:ext uri="{FF2B5EF4-FFF2-40B4-BE49-F238E27FC236}">
                <a16:creationId xmlns:a16="http://schemas.microsoft.com/office/drawing/2014/main" id="{0E606843-6616-4251-8496-C15FBFFD7F0A}"/>
              </a:ext>
            </a:extLst>
          </p:cNvPr>
          <p:cNvSpPr>
            <a:spLocks noGrp="1"/>
          </p:cNvSpPr>
          <p:nvPr>
            <p:ph type="body" sz="quarter" idx="13"/>
          </p:nvPr>
        </p:nvSpPr>
        <p:spPr>
          <a:xfrm>
            <a:off x="9269152" y="1436689"/>
            <a:ext cx="2629161" cy="4575264"/>
          </a:xfrm>
        </p:spPr>
        <p:txBody>
          <a:bodyPr/>
          <a:lstStyle/>
          <a:p>
            <a:r>
              <a:rPr lang="en-US" altLang="zh-CN" b="1" dirty="0"/>
              <a:t>2019 </a:t>
            </a:r>
            <a:r>
              <a:rPr lang="zh-CN" altLang="en-US" b="1" dirty="0"/>
              <a:t>中国 </a:t>
            </a:r>
            <a:r>
              <a:rPr lang="en-US" altLang="zh-CN" b="1" dirty="0"/>
              <a:t>.NET </a:t>
            </a:r>
            <a:r>
              <a:rPr lang="zh-CN" altLang="en-US" b="1" dirty="0"/>
              <a:t>开发者峰会（</a:t>
            </a:r>
            <a:r>
              <a:rPr lang="en-US" altLang="zh-CN" b="1" dirty="0"/>
              <a:t>.NET Conf China 2019</a:t>
            </a:r>
            <a:r>
              <a:rPr lang="zh-CN" altLang="en-US" b="1" dirty="0"/>
              <a:t>）</a:t>
            </a:r>
            <a:r>
              <a:rPr lang="zh-CN" altLang="en-US" dirty="0"/>
              <a:t>于 </a:t>
            </a:r>
            <a:r>
              <a:rPr lang="en-US" altLang="zh-CN" dirty="0"/>
              <a:t>2019 </a:t>
            </a:r>
            <a:r>
              <a:rPr lang="zh-CN" altLang="en-US" dirty="0"/>
              <a:t>年 </a:t>
            </a:r>
            <a:r>
              <a:rPr lang="en-US" altLang="zh-CN" dirty="0"/>
              <a:t>11 </a:t>
            </a:r>
            <a:r>
              <a:rPr lang="zh-CN" altLang="en-US" dirty="0"/>
              <a:t>月 </a:t>
            </a:r>
            <a:r>
              <a:rPr lang="en-US" altLang="zh-CN" dirty="0"/>
              <a:t>9 </a:t>
            </a:r>
            <a:r>
              <a:rPr lang="zh-CN" altLang="en-US" dirty="0"/>
              <a:t>日在上海中谷小南国花园酒店召开。</a:t>
            </a:r>
            <a:endParaRPr lang="en-US" altLang="zh-CN" dirty="0"/>
          </a:p>
          <a:p>
            <a:r>
              <a:rPr lang="zh-CN" altLang="en-US" dirty="0"/>
              <a:t>来自各个领域的</a:t>
            </a:r>
            <a:r>
              <a:rPr lang="en-US" altLang="zh-CN" b="1" i="1" dirty="0"/>
              <a:t>28 </a:t>
            </a:r>
            <a:r>
              <a:rPr lang="zh-CN" altLang="en-US" b="1" i="1" dirty="0"/>
              <a:t>位</a:t>
            </a:r>
            <a:r>
              <a:rPr lang="zh-CN" altLang="en-US" dirty="0"/>
              <a:t>资深讲师就 </a:t>
            </a:r>
            <a:r>
              <a:rPr lang="en-US" altLang="zh-CN" b="1" i="1" dirty="0"/>
              <a:t>.NET Core </a:t>
            </a:r>
            <a:r>
              <a:rPr lang="zh-CN" altLang="en-US" b="1" i="1" dirty="0"/>
              <a:t>，跨平台，微服务、</a:t>
            </a:r>
            <a:r>
              <a:rPr lang="en-US" altLang="zh-CN" b="1" i="1" dirty="0"/>
              <a:t>K8S</a:t>
            </a:r>
            <a:r>
              <a:rPr lang="zh-CN" altLang="en-US" b="1" i="1" dirty="0"/>
              <a:t>、机器学习、大数据、</a:t>
            </a:r>
            <a:r>
              <a:rPr lang="en-US" altLang="zh-CN" b="1" i="1" dirty="0"/>
              <a:t>IoT</a:t>
            </a:r>
            <a:r>
              <a:rPr lang="zh-CN" altLang="en-US" b="1" i="1" dirty="0"/>
              <a:t>、混沌工程、</a:t>
            </a:r>
            <a:r>
              <a:rPr lang="en-US" altLang="zh-CN" b="1" i="1" dirty="0"/>
              <a:t>DevOps</a:t>
            </a:r>
            <a:r>
              <a:rPr lang="zh-CN" altLang="en-US" dirty="0"/>
              <a:t>等当前最为热门的科技专题做了多场精彩绝伦的演讲</a:t>
            </a:r>
            <a:endParaRPr lang="en-US" dirty="0"/>
          </a:p>
        </p:txBody>
      </p:sp>
      <p:pic>
        <p:nvPicPr>
          <p:cNvPr id="3" name="fea46df7aeb1650a1d1a164bfd774860">
            <a:hlinkClick r:id="" action="ppaction://media"/>
            <a:extLst>
              <a:ext uri="{FF2B5EF4-FFF2-40B4-BE49-F238E27FC236}">
                <a16:creationId xmlns:a16="http://schemas.microsoft.com/office/drawing/2014/main" id="{458C46D5-272D-4626-9F64-0084BAA4A4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200" y="1727269"/>
            <a:ext cx="8397614" cy="4837044"/>
          </a:xfrm>
          <a:prstGeom prst="rect">
            <a:avLst/>
          </a:prstGeom>
          <a:noFill/>
        </p:spPr>
      </p:pic>
      <p:sp>
        <p:nvSpPr>
          <p:cNvPr id="4" name="矩形 3">
            <a:extLst>
              <a:ext uri="{FF2B5EF4-FFF2-40B4-BE49-F238E27FC236}">
                <a16:creationId xmlns:a16="http://schemas.microsoft.com/office/drawing/2014/main" id="{6CE42768-F079-496F-A18F-A8A027632798}"/>
              </a:ext>
            </a:extLst>
          </p:cNvPr>
          <p:cNvSpPr/>
          <p:nvPr/>
        </p:nvSpPr>
        <p:spPr>
          <a:xfrm>
            <a:off x="1051122" y="1169178"/>
            <a:ext cx="7064178" cy="400110"/>
          </a:xfrm>
          <a:prstGeom prst="rect">
            <a:avLst/>
          </a:prstGeom>
        </p:spPr>
        <p:txBody>
          <a:bodyPr wrap="none">
            <a:spAutoFit/>
          </a:bodyPr>
          <a:lstStyle/>
          <a:p>
            <a:r>
              <a:rPr lang="en-US" altLang="zh-CN" sz="2000" b="1" dirty="0">
                <a:solidFill>
                  <a:srgbClr val="404040"/>
                </a:solidFill>
                <a:latin typeface="PingFang SC"/>
              </a:rPr>
              <a:t>Everyone comes from community</a:t>
            </a:r>
            <a:r>
              <a:rPr lang="zh-CN" altLang="en-US" sz="2000" b="1" dirty="0">
                <a:solidFill>
                  <a:srgbClr val="404040"/>
                </a:solidFill>
                <a:latin typeface="PingFang SC"/>
              </a:rPr>
              <a:t>， </a:t>
            </a:r>
            <a:r>
              <a:rPr lang="en-US" altLang="zh-CN" sz="2000" b="1" dirty="0">
                <a:solidFill>
                  <a:srgbClr val="404040"/>
                </a:solidFill>
                <a:latin typeface="PingFang SC"/>
              </a:rPr>
              <a:t>everyone serves community</a:t>
            </a:r>
            <a:endParaRPr lang="zh-CN" altLang="en-US" sz="2000" b="1" dirty="0"/>
          </a:p>
        </p:txBody>
      </p:sp>
    </p:spTree>
    <p:extLst>
      <p:ext uri="{BB962C8B-B14F-4D97-AF65-F5344CB8AC3E}">
        <p14:creationId xmlns:p14="http://schemas.microsoft.com/office/powerpoint/2010/main" val="1356169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0648F-2AFC-4705-AFE9-C86C24F9AB65}"/>
              </a:ext>
            </a:extLst>
          </p:cNvPr>
          <p:cNvSpPr>
            <a:spLocks noGrp="1"/>
          </p:cNvSpPr>
          <p:nvPr>
            <p:ph type="title"/>
          </p:nvPr>
        </p:nvSpPr>
        <p:spPr>
          <a:xfrm>
            <a:off x="887521" y="292100"/>
            <a:ext cx="9144000" cy="677108"/>
          </a:xfrm>
        </p:spPr>
        <p:txBody>
          <a:bodyPr/>
          <a:lstStyle/>
          <a:p>
            <a:r>
              <a:rPr lang="zh-CN" altLang="en-US" dirty="0">
                <a:solidFill>
                  <a:schemeClr val="tx1"/>
                </a:solidFill>
              </a:rPr>
              <a:t>蓬勃发展的图书出版</a:t>
            </a:r>
          </a:p>
        </p:txBody>
      </p:sp>
      <p:pic>
        <p:nvPicPr>
          <p:cNvPr id="1026" name="Picture 2">
            <a:extLst>
              <a:ext uri="{FF2B5EF4-FFF2-40B4-BE49-F238E27FC236}">
                <a16:creationId xmlns:a16="http://schemas.microsoft.com/office/drawing/2014/main" id="{C6B0BA6B-4337-4BBF-8219-4535CAD8B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633" y="1164671"/>
            <a:ext cx="5104367" cy="51043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D8AE8A-7B08-401E-9B30-E70F94EBB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521" y="10795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14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A19E67FE-7982-4B42-8FA4-4CFC031438F7}"/>
              </a:ext>
            </a:extLst>
          </p:cNvPr>
          <p:cNvSpPr/>
          <p:nvPr/>
        </p:nvSpPr>
        <p:spPr bwMode="auto">
          <a:xfrm>
            <a:off x="7405070" y="1945959"/>
            <a:ext cx="1637348" cy="34118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32AD6966-8CE1-45C2-B035-051B12CDAAD6}"/>
              </a:ext>
            </a:extLst>
          </p:cNvPr>
          <p:cNvSpPr txBox="1">
            <a:spLocks/>
          </p:cNvSpPr>
          <p:nvPr/>
        </p:nvSpPr>
        <p:spPr>
          <a:xfrm>
            <a:off x="812818" y="181067"/>
            <a:ext cx="8229600" cy="956549"/>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a:r>
              <a:rPr lang="zh-CN" altLang="en-US" dirty="0"/>
              <a:t>蓬勃发展的开源项目</a:t>
            </a:r>
            <a:endParaRPr lang="en-US" dirty="0"/>
          </a:p>
        </p:txBody>
      </p:sp>
      <p:sp>
        <p:nvSpPr>
          <p:cNvPr id="6" name="Text Placeholder 2">
            <a:extLst>
              <a:ext uri="{FF2B5EF4-FFF2-40B4-BE49-F238E27FC236}">
                <a16:creationId xmlns:a16="http://schemas.microsoft.com/office/drawing/2014/main" id="{0AFB513E-1329-4BB9-B670-FF6C5272E79E}"/>
              </a:ext>
            </a:extLst>
          </p:cNvPr>
          <p:cNvSpPr txBox="1">
            <a:spLocks/>
          </p:cNvSpPr>
          <p:nvPr/>
        </p:nvSpPr>
        <p:spPr>
          <a:xfrm>
            <a:off x="584200" y="1284789"/>
            <a:ext cx="11607800" cy="5448520"/>
          </a:xfrm>
          <a:prstGeom prst="rect">
            <a:avLst/>
          </a:prstGeom>
          <a:noFill/>
          <a:ln w="9525">
            <a:noFill/>
          </a:ln>
        </p:spPr>
        <p:txBody>
          <a:bodyPr/>
          <a:lstStyle>
            <a:defPPr>
              <a:defRPr lang="zh-CN"/>
            </a:defPPr>
            <a:lvl1pPr marL="0" lvl="0" indent="0" algn="l" defTabSz="914400" eaLnBrk="1" fontAlgn="base" latinLnBrk="0" hangingPunct="1">
              <a:lnSpc>
                <a:spcPct val="100000"/>
              </a:lnSpc>
              <a:spcBef>
                <a:spcPct val="0"/>
              </a:spcBef>
              <a:spcAft>
                <a:spcPct val="0"/>
              </a:spcAft>
              <a:buNone/>
              <a:defRPr sz="1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342900" indent="-342900">
              <a:buFont typeface="Arial" panose="020B0604020202020204" pitchFamily="34" charset="0"/>
              <a:buChar char="•"/>
            </a:pPr>
            <a:r>
              <a:rPr lang="zh-CN" altLang="en-US" sz="2400" dirty="0"/>
              <a:t>积极参与开源社区</a:t>
            </a:r>
            <a:endParaRPr lang="en-US" altLang="zh-CN" sz="2400" dirty="0"/>
          </a:p>
          <a:p>
            <a:pPr marL="800100" lvl="1" indent="-342900">
              <a:buFont typeface="Arial" panose="020B0604020202020204" pitchFamily="34" charset="0"/>
              <a:buChar char="•"/>
            </a:pPr>
            <a:r>
              <a:rPr lang="zh-CN" altLang="en-US" sz="2000" dirty="0"/>
              <a:t>参与国外开源社区项目</a:t>
            </a: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zh-CN" altLang="en-US" sz="2000" dirty="0"/>
              <a:t>自行成立组织</a:t>
            </a: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zh-CN" altLang="en-US" sz="2000" dirty="0"/>
              <a:t>参与国内开源生态</a:t>
            </a: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zh-CN" altLang="en-US" sz="2000" dirty="0"/>
              <a:t>蓬勃发展的开源项目</a:t>
            </a:r>
            <a:endParaRPr lang="en-US" altLang="zh-CN" sz="2000" dirty="0"/>
          </a:p>
        </p:txBody>
      </p:sp>
      <p:pic>
        <p:nvPicPr>
          <p:cNvPr id="4" name="图片 3">
            <a:extLst>
              <a:ext uri="{FF2B5EF4-FFF2-40B4-BE49-F238E27FC236}">
                <a16:creationId xmlns:a16="http://schemas.microsoft.com/office/drawing/2014/main" id="{739A85FB-A1DD-4B68-A97E-A6B0494D1CAF}"/>
              </a:ext>
            </a:extLst>
          </p:cNvPr>
          <p:cNvPicPr>
            <a:picLocks noChangeAspect="1"/>
          </p:cNvPicPr>
          <p:nvPr/>
        </p:nvPicPr>
        <p:blipFill>
          <a:blip r:embed="rId3"/>
          <a:stretch>
            <a:fillRect/>
          </a:stretch>
        </p:blipFill>
        <p:spPr>
          <a:xfrm>
            <a:off x="3905611" y="3127183"/>
            <a:ext cx="4676775" cy="1008112"/>
          </a:xfrm>
          <a:prstGeom prst="rect">
            <a:avLst/>
          </a:prstGeom>
        </p:spPr>
      </p:pic>
      <p:pic>
        <p:nvPicPr>
          <p:cNvPr id="8" name="图片 7">
            <a:extLst>
              <a:ext uri="{FF2B5EF4-FFF2-40B4-BE49-F238E27FC236}">
                <a16:creationId xmlns:a16="http://schemas.microsoft.com/office/drawing/2014/main" id="{75122170-A563-4ACF-A494-B844EE982C68}"/>
              </a:ext>
            </a:extLst>
          </p:cNvPr>
          <p:cNvPicPr>
            <a:picLocks noChangeAspect="1"/>
          </p:cNvPicPr>
          <p:nvPr/>
        </p:nvPicPr>
        <p:blipFill>
          <a:blip r:embed="rId4"/>
          <a:stretch>
            <a:fillRect/>
          </a:stretch>
        </p:blipFill>
        <p:spPr>
          <a:xfrm>
            <a:off x="3994634" y="4296500"/>
            <a:ext cx="2730394" cy="1167030"/>
          </a:xfrm>
          <a:prstGeom prst="rect">
            <a:avLst/>
          </a:prstGeom>
        </p:spPr>
      </p:pic>
      <p:pic>
        <p:nvPicPr>
          <p:cNvPr id="11" name="图片 10">
            <a:extLst>
              <a:ext uri="{FF2B5EF4-FFF2-40B4-BE49-F238E27FC236}">
                <a16:creationId xmlns:a16="http://schemas.microsoft.com/office/drawing/2014/main" id="{1FD5510A-FEAC-456E-BDA9-6AC79F50F02F}"/>
              </a:ext>
            </a:extLst>
          </p:cNvPr>
          <p:cNvPicPr>
            <a:picLocks noChangeAspect="1"/>
          </p:cNvPicPr>
          <p:nvPr/>
        </p:nvPicPr>
        <p:blipFill>
          <a:blip r:embed="rId5"/>
          <a:stretch>
            <a:fillRect/>
          </a:stretch>
        </p:blipFill>
        <p:spPr>
          <a:xfrm>
            <a:off x="4019426" y="1754009"/>
            <a:ext cx="1637348" cy="998556"/>
          </a:xfrm>
          <a:prstGeom prst="rect">
            <a:avLst/>
          </a:prstGeom>
        </p:spPr>
      </p:pic>
      <p:pic>
        <p:nvPicPr>
          <p:cNvPr id="10" name="Picture 9">
            <a:extLst>
              <a:ext uri="{FF2B5EF4-FFF2-40B4-BE49-F238E27FC236}">
                <a16:creationId xmlns:a16="http://schemas.microsoft.com/office/drawing/2014/main" id="{58B09BB8-1FBA-47C5-ADEE-82F85B9FC6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739" y="1602464"/>
            <a:ext cx="1392520" cy="1253832"/>
          </a:xfrm>
          <a:prstGeom prst="rect">
            <a:avLst/>
          </a:prstGeom>
        </p:spPr>
      </p:pic>
      <p:pic>
        <p:nvPicPr>
          <p:cNvPr id="1026" name="Picture 2" descr="Senparc.Weixin">
            <a:extLst>
              <a:ext uri="{FF2B5EF4-FFF2-40B4-BE49-F238E27FC236}">
                <a16:creationId xmlns:a16="http://schemas.microsoft.com/office/drawing/2014/main" id="{E615E334-46EE-475F-AD58-E094B85D4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30" y="5573211"/>
            <a:ext cx="2878283"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nparc.Weixin">
            <a:extLst>
              <a:ext uri="{FF2B5EF4-FFF2-40B4-BE49-F238E27FC236}">
                <a16:creationId xmlns:a16="http://schemas.microsoft.com/office/drawing/2014/main" id="{10FD3B32-C7BE-4DFD-9B8D-4456D48D0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2584" y="2925620"/>
            <a:ext cx="2878283" cy="120967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40990C62-70A2-49C6-AF0B-A2CE012115D2}"/>
              </a:ext>
            </a:extLst>
          </p:cNvPr>
          <p:cNvSpPr/>
          <p:nvPr/>
        </p:nvSpPr>
        <p:spPr>
          <a:xfrm>
            <a:off x="8082361" y="4135295"/>
            <a:ext cx="4562083" cy="363946"/>
          </a:xfrm>
          <a:prstGeom prst="rect">
            <a:avLst/>
          </a:prstGeom>
        </p:spPr>
        <p:txBody>
          <a:bodyPr wrap="none">
            <a:spAutoFit/>
          </a:bodyPr>
          <a:lstStyle/>
          <a:p>
            <a:r>
              <a:rPr lang="en-US" altLang="zh-CN" dirty="0">
                <a:hlinkClick r:id="rId8"/>
              </a:rPr>
              <a:t>https://github.com/JeffreySu/WeiXinMPSDK</a:t>
            </a:r>
            <a:endParaRPr lang="zh-CN" altLang="en-US" dirty="0"/>
          </a:p>
        </p:txBody>
      </p:sp>
      <p:sp>
        <p:nvSpPr>
          <p:cNvPr id="14" name="矩形 13">
            <a:extLst>
              <a:ext uri="{FF2B5EF4-FFF2-40B4-BE49-F238E27FC236}">
                <a16:creationId xmlns:a16="http://schemas.microsoft.com/office/drawing/2014/main" id="{57B0B3CE-E0D5-4B90-B057-6E3FCB62988A}"/>
              </a:ext>
            </a:extLst>
          </p:cNvPr>
          <p:cNvSpPr/>
          <p:nvPr/>
        </p:nvSpPr>
        <p:spPr>
          <a:xfrm>
            <a:off x="8119860" y="5021328"/>
            <a:ext cx="4072140" cy="363946"/>
          </a:xfrm>
          <a:prstGeom prst="rect">
            <a:avLst/>
          </a:prstGeom>
        </p:spPr>
        <p:txBody>
          <a:bodyPr wrap="none">
            <a:spAutoFit/>
          </a:bodyPr>
          <a:lstStyle/>
          <a:p>
            <a:r>
              <a:rPr lang="en-US" altLang="zh-CN" dirty="0">
                <a:hlinkClick r:id="rId9"/>
              </a:rPr>
              <a:t>https://github.com/DtCoreCommunity</a:t>
            </a:r>
            <a:r>
              <a:rPr lang="en-US" altLang="zh-CN" dirty="0"/>
              <a:t> </a:t>
            </a:r>
            <a:endParaRPr lang="zh-CN" altLang="en-US" dirty="0"/>
          </a:p>
        </p:txBody>
      </p:sp>
    </p:spTree>
    <p:extLst>
      <p:ext uri="{BB962C8B-B14F-4D97-AF65-F5344CB8AC3E}">
        <p14:creationId xmlns:p14="http://schemas.microsoft.com/office/powerpoint/2010/main" val="16833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A19E67FE-7982-4B42-8FA4-4CFC031438F7}"/>
              </a:ext>
            </a:extLst>
          </p:cNvPr>
          <p:cNvSpPr/>
          <p:nvPr/>
        </p:nvSpPr>
        <p:spPr bwMode="auto">
          <a:xfrm>
            <a:off x="7405070" y="1945959"/>
            <a:ext cx="1637348" cy="34118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32AD6966-8CE1-45C2-B035-051B12CDAAD6}"/>
              </a:ext>
            </a:extLst>
          </p:cNvPr>
          <p:cNvSpPr txBox="1">
            <a:spLocks/>
          </p:cNvSpPr>
          <p:nvPr/>
        </p:nvSpPr>
        <p:spPr>
          <a:xfrm>
            <a:off x="1703706" y="585788"/>
            <a:ext cx="6984777" cy="754515"/>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lvl="1"/>
            <a:r>
              <a:rPr lang="zh-CN" altLang="en-US" sz="4000" dirty="0"/>
              <a:t>参与国外开源社区项目</a:t>
            </a:r>
            <a:endParaRPr lang="en-US" altLang="zh-CN" sz="4000" dirty="0"/>
          </a:p>
        </p:txBody>
      </p:sp>
      <p:sp>
        <p:nvSpPr>
          <p:cNvPr id="6" name="Text Placeholder 2">
            <a:extLst>
              <a:ext uri="{FF2B5EF4-FFF2-40B4-BE49-F238E27FC236}">
                <a16:creationId xmlns:a16="http://schemas.microsoft.com/office/drawing/2014/main" id="{0AFB513E-1329-4BB9-B670-FF6C5272E79E}"/>
              </a:ext>
            </a:extLst>
          </p:cNvPr>
          <p:cNvSpPr txBox="1">
            <a:spLocks/>
          </p:cNvSpPr>
          <p:nvPr/>
        </p:nvSpPr>
        <p:spPr>
          <a:xfrm>
            <a:off x="1379670" y="1831658"/>
            <a:ext cx="7632848" cy="4363362"/>
          </a:xfrm>
          <a:prstGeom prst="rect">
            <a:avLst/>
          </a:prstGeom>
          <a:noFill/>
          <a:ln w="9525">
            <a:noFill/>
          </a:ln>
        </p:spPr>
        <p:txBody>
          <a:bodyPr/>
          <a:lstStyle>
            <a:defPPr>
              <a:defRPr lang="zh-CN"/>
            </a:defPPr>
            <a:lvl1pPr marL="0" lvl="0" indent="0" algn="l" defTabSz="914400" eaLnBrk="1" fontAlgn="base" latinLnBrk="0" hangingPunct="1">
              <a:lnSpc>
                <a:spcPct val="100000"/>
              </a:lnSpc>
              <a:spcBef>
                <a:spcPct val="0"/>
              </a:spcBef>
              <a:spcAft>
                <a:spcPct val="0"/>
              </a:spcAft>
              <a:buNone/>
              <a:defRPr sz="1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342900" indent="-342900">
              <a:buFont typeface="Arial" panose="020B0604020202020204" pitchFamily="34" charset="0"/>
              <a:buChar char="•"/>
            </a:pPr>
            <a:r>
              <a:rPr lang="en-US" altLang="zh-CN" sz="2400" dirty="0"/>
              <a:t>API Gateway: Ocelot</a:t>
            </a:r>
            <a:endParaRPr lang="en-US"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zh-CN" altLang="zh-CN" sz="2000" dirty="0"/>
              <a:t>开源 </a:t>
            </a:r>
            <a:r>
              <a:rPr lang="en-US" altLang="zh-CN" sz="2000" dirty="0"/>
              <a:t>MIT  </a:t>
            </a:r>
            <a:r>
              <a:rPr lang="en-US" altLang="zh-CN" sz="2000" dirty="0">
                <a:hlinkClick r:id="rId3"/>
              </a:rPr>
              <a:t>http://threemammals.com/ocelot</a:t>
            </a:r>
            <a:r>
              <a:rPr lang="en-US" altLang="zh-CN" sz="2000" dirty="0"/>
              <a:t> </a:t>
            </a:r>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r>
              <a:rPr lang="zh-CN" altLang="en-US" sz="2000" dirty="0"/>
              <a:t>扩展组件：</a:t>
            </a:r>
            <a:endParaRPr lang="en-US" altLang="zh-CN" sz="2000" dirty="0"/>
          </a:p>
          <a:p>
            <a:pPr marL="1257300" lvl="2" indent="-342900">
              <a:buFont typeface="Arial" panose="020B0604020202020204" pitchFamily="34" charset="0"/>
              <a:buChar char="•"/>
            </a:pPr>
            <a:r>
              <a:rPr lang="en-US" altLang="zh-CN" sz="2000" dirty="0" err="1">
                <a:hlinkClick r:id="rId4"/>
              </a:rPr>
              <a:t>Ocelot.OrleansHttpGateway</a:t>
            </a:r>
            <a:endParaRPr lang="en-US" altLang="zh-CN" sz="2000" dirty="0"/>
          </a:p>
          <a:p>
            <a:pPr marL="1257300" lvl="2" indent="-342900">
              <a:buFont typeface="Arial" panose="020B0604020202020204" pitchFamily="34" charset="0"/>
              <a:buChar char="•"/>
            </a:pPr>
            <a:r>
              <a:rPr lang="en-US" altLang="zh-CN" sz="2000" dirty="0" err="1">
                <a:hlinkClick r:id="rId5"/>
              </a:rPr>
              <a:t>Ocelot.GrpcHttpGateway</a:t>
            </a:r>
            <a:endParaRPr lang="en-US" altLang="zh-CN" sz="2000" dirty="0"/>
          </a:p>
          <a:p>
            <a:pPr marL="1257300" lvl="2" indent="-342900">
              <a:buFont typeface="Arial" panose="020B0604020202020204" pitchFamily="34" charset="0"/>
              <a:buChar char="•"/>
            </a:pPr>
            <a:r>
              <a:rPr lang="en-US" altLang="zh-CN" sz="2000" dirty="0" err="1">
                <a:hlinkClick r:id="rId6"/>
              </a:rPr>
              <a:t>Ocelot.JWTAuthorize</a:t>
            </a:r>
            <a:endParaRPr lang="en-US" altLang="zh-CN" sz="2000" dirty="0"/>
          </a:p>
          <a:p>
            <a:pPr marL="1257300" lvl="2" indent="-342900">
              <a:buFont typeface="Arial" panose="020B0604020202020204" pitchFamily="34" charset="0"/>
              <a:buChar char="•"/>
            </a:pPr>
            <a:r>
              <a:rPr lang="en-US" altLang="zh-CN" sz="2000" dirty="0" err="1">
                <a:hlinkClick r:id="rId7"/>
              </a:rPr>
              <a:t>Ocelot.Provider.Etcd</a:t>
            </a:r>
            <a:endParaRPr lang="zh-CN" altLang="zh-CN" sz="2000" dirty="0"/>
          </a:p>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p:txBody>
      </p:sp>
    </p:spTree>
    <p:extLst>
      <p:ext uri="{BB962C8B-B14F-4D97-AF65-F5344CB8AC3E}">
        <p14:creationId xmlns:p14="http://schemas.microsoft.com/office/powerpoint/2010/main" val="4014263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979778"/>
            <a:ext cx="5510213" cy="553998"/>
          </a:xfrm>
        </p:spPr>
        <p:txBody>
          <a:bodyPr/>
          <a:lstStyle/>
          <a:p>
            <a:r>
              <a:rPr lang="zh-CN" altLang="en-US" dirty="0">
                <a:ea typeface="+mj-lt"/>
                <a:cs typeface="+mj-lt"/>
              </a:rPr>
              <a:t>刷新</a:t>
            </a:r>
            <a:r>
              <a:rPr lang="en-US" altLang="zh-CN" dirty="0">
                <a:ea typeface="+mj-lt"/>
                <a:cs typeface="+mj-lt"/>
              </a:rPr>
              <a:t>.NET</a:t>
            </a:r>
            <a:r>
              <a:rPr lang="zh-CN" altLang="en-US" dirty="0">
                <a:ea typeface="+mj-lt"/>
                <a:cs typeface="+mj-lt"/>
              </a:rPr>
              <a:t>中国社区</a:t>
            </a:r>
            <a:endParaRPr lang="en-US" dirty="0">
              <a:ea typeface="+mj-lt"/>
              <a:cs typeface="+mj-lt"/>
            </a:endParaRP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878744" cy="338554"/>
          </a:xfrm>
        </p:spPr>
        <p:txBody>
          <a:bodyPr vert="horz" wrap="square" lIns="0" tIns="0" rIns="0" bIns="0" rtlCol="0" anchor="t">
            <a:spAutoFit/>
          </a:bodyPr>
          <a:lstStyle/>
          <a:p>
            <a:r>
              <a:rPr lang="zh-CN" altLang="en-US" dirty="0">
                <a:ea typeface="+mn-lt"/>
                <a:cs typeface="+mn-lt"/>
              </a:rPr>
              <a:t>张善友    </a:t>
            </a:r>
            <a:r>
              <a:rPr lang="en-US" altLang="zh-CN" dirty="0">
                <a:ea typeface="+mn-lt"/>
                <a:cs typeface="+mn-lt"/>
              </a:rPr>
              <a:t>MVP/</a:t>
            </a:r>
            <a:r>
              <a:rPr lang="zh-CN" altLang="en-US" dirty="0">
                <a:ea typeface="+mn-lt"/>
                <a:cs typeface="+mn-lt"/>
              </a:rPr>
              <a:t>深圳市友浩达科技有限公司</a:t>
            </a:r>
            <a:r>
              <a:rPr lang="en-US" altLang="zh-CN" dirty="0">
                <a:ea typeface="+mn-lt"/>
                <a:cs typeface="+mn-lt"/>
              </a:rPr>
              <a:t>CEO</a:t>
            </a:r>
            <a:endParaRPr lang="en-US" dirty="0">
              <a:ea typeface="+mn-lt"/>
              <a:cs typeface="+mn-lt"/>
            </a:endParaRPr>
          </a:p>
        </p:txBody>
      </p:sp>
    </p:spTree>
    <p:extLst>
      <p:ext uri="{BB962C8B-B14F-4D97-AF65-F5344CB8AC3E}">
        <p14:creationId xmlns:p14="http://schemas.microsoft.com/office/powerpoint/2010/main" val="6667341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6C1F3-71BA-4697-B191-BACAF1C853DA}"/>
              </a:ext>
            </a:extLst>
          </p:cNvPr>
          <p:cNvSpPr>
            <a:spLocks noGrp="1"/>
          </p:cNvSpPr>
          <p:nvPr>
            <p:ph type="ctrTitle"/>
          </p:nvPr>
        </p:nvSpPr>
        <p:spPr>
          <a:xfrm>
            <a:off x="464128" y="292100"/>
            <a:ext cx="9144000" cy="923330"/>
          </a:xfrm>
        </p:spPr>
        <p:txBody>
          <a:bodyPr/>
          <a:lstStyle/>
          <a:p>
            <a:r>
              <a:rPr lang="en-US" altLang="zh-CN" b="1" dirty="0" err="1">
                <a:latin typeface="微软雅黑" panose="020B0503020204020204" pitchFamily="34" charset="-122"/>
                <a:ea typeface="微软雅黑" panose="020B0503020204020204" pitchFamily="34" charset="-122"/>
              </a:rPr>
              <a:t>SciSharp</a:t>
            </a:r>
            <a:r>
              <a:rPr lang="en-US" altLang="zh-CN" b="1" dirty="0">
                <a:latin typeface="微软雅黑" panose="020B0503020204020204" pitchFamily="34" charset="-122"/>
                <a:ea typeface="微软雅黑" panose="020B0503020204020204" pitchFamily="34" charset="-122"/>
              </a:rPr>
              <a:t> AI</a:t>
            </a:r>
            <a:r>
              <a:rPr lang="zh-CN" altLang="en-US" b="1" dirty="0">
                <a:latin typeface="微软雅黑" panose="020B0503020204020204" pitchFamily="34" charset="-122"/>
                <a:ea typeface="微软雅黑" panose="020B0503020204020204" pitchFamily="34" charset="-122"/>
              </a:rPr>
              <a:t>社区</a:t>
            </a:r>
            <a:endParaRPr lang="zh-CN" altLang="en-US" dirty="0"/>
          </a:p>
        </p:txBody>
      </p:sp>
      <p:sp>
        <p:nvSpPr>
          <p:cNvPr id="15" name="Content Placeholder 2">
            <a:extLst>
              <a:ext uri="{FF2B5EF4-FFF2-40B4-BE49-F238E27FC236}">
                <a16:creationId xmlns:a16="http://schemas.microsoft.com/office/drawing/2014/main" id="{E1DB2763-A511-437D-8270-199257E7C3D0}"/>
              </a:ext>
            </a:extLst>
          </p:cNvPr>
          <p:cNvSpPr txBox="1">
            <a:spLocks/>
          </p:cNvSpPr>
          <p:nvPr/>
        </p:nvSpPr>
        <p:spPr>
          <a:xfrm>
            <a:off x="742484" y="1381991"/>
            <a:ext cx="10626976" cy="41484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09976">
              <a:spcBef>
                <a:spcPts val="886"/>
              </a:spcBef>
              <a:buNone/>
            </a:pPr>
            <a:r>
              <a:rPr lang="zh-CN" altLang="en-US" sz="1772" dirty="0">
                <a:latin typeface="Microsoft YaHei" panose="020B0503020204020204" pitchFamily="34" charset="-122"/>
                <a:ea typeface="Microsoft YaHei" panose="020B0503020204020204" pitchFamily="34" charset="-122"/>
              </a:rPr>
              <a:t>基于</a:t>
            </a:r>
            <a:r>
              <a:rPr lang="en-US" altLang="zh-CN" sz="1772" dirty="0">
                <a:latin typeface="Microsoft YaHei" panose="020B0503020204020204" pitchFamily="34" charset="-122"/>
                <a:ea typeface="Microsoft YaHei" panose="020B0503020204020204" pitchFamily="34" charset="-122"/>
              </a:rPr>
              <a:t>.NET</a:t>
            </a:r>
            <a:r>
              <a:rPr lang="zh-CN" altLang="en-US" sz="1772" dirty="0">
                <a:latin typeface="Microsoft YaHei" panose="020B0503020204020204" pitchFamily="34" charset="-122"/>
                <a:ea typeface="Microsoft YaHei" panose="020B0503020204020204" pitchFamily="34" charset="-122"/>
              </a:rPr>
              <a:t>的          </a:t>
            </a:r>
            <a:r>
              <a:rPr lang="en-US" altLang="zh-CN" sz="1770" b="1" dirty="0">
                <a:latin typeface="微软雅黑" panose="020B0503020204020204" pitchFamily="34" charset="-122"/>
                <a:ea typeface="微软雅黑" panose="020B0503020204020204" pitchFamily="34" charset="-122"/>
              </a:rPr>
              <a:t>SciSharp AI</a:t>
            </a:r>
            <a:r>
              <a:rPr lang="zh-CN" altLang="en-US" sz="1770" b="1" dirty="0">
                <a:latin typeface="微软雅黑" panose="020B0503020204020204" pitchFamily="34" charset="-122"/>
                <a:ea typeface="微软雅黑" panose="020B0503020204020204" pitchFamily="34" charset="-122"/>
              </a:rPr>
              <a:t>开发套件与智能平台</a:t>
            </a:r>
            <a:r>
              <a:rPr lang="zh-CN" altLang="en-US" sz="1772" dirty="0">
                <a:latin typeface="Microsoft YaHei" panose="020B0503020204020204" pitchFamily="34" charset="-122"/>
                <a:ea typeface="Microsoft YaHei" panose="020B0503020204020204" pitchFamily="34" charset="-122"/>
              </a:rPr>
              <a:t>，为</a:t>
            </a:r>
            <a:r>
              <a:rPr lang="en-US" altLang="zh-CN" sz="1772" dirty="0">
                <a:latin typeface="Microsoft YaHei" panose="020B0503020204020204" pitchFamily="34" charset="-122"/>
                <a:ea typeface="Microsoft YaHei" panose="020B0503020204020204" pitchFamily="34" charset="-122"/>
              </a:rPr>
              <a:t>C#</a:t>
            </a:r>
            <a:r>
              <a:rPr lang="zh-CN" altLang="en-US" sz="1772" dirty="0">
                <a:latin typeface="Microsoft YaHei" panose="020B0503020204020204" pitchFamily="34" charset="-122"/>
                <a:ea typeface="Microsoft YaHei" panose="020B0503020204020204" pitchFamily="34" charset="-122"/>
              </a:rPr>
              <a:t>开发者提供一站式</a:t>
            </a:r>
            <a:r>
              <a:rPr lang="en-US" altLang="zh-CN" sz="1772" dirty="0">
                <a:latin typeface="Microsoft YaHei" panose="020B0503020204020204" pitchFamily="34" charset="-122"/>
                <a:ea typeface="Microsoft YaHei" panose="020B0503020204020204" pitchFamily="34" charset="-122"/>
              </a:rPr>
              <a:t>AI</a:t>
            </a:r>
            <a:r>
              <a:rPr lang="zh-CN" altLang="en-US" sz="1772" dirty="0">
                <a:latin typeface="Microsoft YaHei" panose="020B0503020204020204" pitchFamily="34" charset="-122"/>
                <a:ea typeface="Microsoft YaHei" panose="020B0503020204020204" pitchFamily="34" charset="-122"/>
              </a:rPr>
              <a:t>开发服务。</a:t>
            </a:r>
            <a:endParaRPr lang="en-US" altLang="zh-CN" sz="1772" dirty="0">
              <a:latin typeface="Microsoft YaHei" panose="020B0503020204020204" pitchFamily="34" charset="-122"/>
              <a:ea typeface="Microsoft YaHei" panose="020B0503020204020204" pitchFamily="34" charset="-122"/>
            </a:endParaRPr>
          </a:p>
          <a:p>
            <a:pPr marL="202494" indent="-202494" defTabSz="809976">
              <a:spcBef>
                <a:spcPts val="886"/>
              </a:spcBef>
            </a:pPr>
            <a:endParaRPr lang="en-US" sz="2480" dirty="0">
              <a:latin typeface="Microsoft YaHei" panose="020B0503020204020204" pitchFamily="34" charset="-122"/>
              <a:ea typeface="Microsoft YaHei" panose="020B0503020204020204" pitchFamily="34" charset="-122"/>
            </a:endParaRPr>
          </a:p>
          <a:p>
            <a:pPr marL="0" indent="0" defTabSz="809976">
              <a:spcBef>
                <a:spcPts val="886"/>
              </a:spcBef>
              <a:buNone/>
            </a:pPr>
            <a:endParaRPr lang="en-US" altLang="zh-CN" sz="2480" dirty="0">
              <a:latin typeface="Microsoft YaHei" panose="020B0503020204020204" pitchFamily="34" charset="-122"/>
              <a:ea typeface="Microsoft YaHei" panose="020B0503020204020204" pitchFamily="34" charset="-122"/>
            </a:endParaRPr>
          </a:p>
          <a:p>
            <a:pPr marL="0" indent="0" defTabSz="809976">
              <a:spcBef>
                <a:spcPts val="886"/>
              </a:spcBef>
              <a:buNone/>
            </a:pPr>
            <a:endParaRPr lang="en-US" altLang="zh-CN" sz="2480" dirty="0">
              <a:latin typeface="Microsoft YaHei" panose="020B0503020204020204" pitchFamily="34" charset="-122"/>
              <a:ea typeface="Microsoft YaHei" panose="020B0503020204020204" pitchFamily="34" charset="-122"/>
            </a:endParaRPr>
          </a:p>
          <a:p>
            <a:pPr marL="0" indent="0" defTabSz="809976">
              <a:spcBef>
                <a:spcPts val="886"/>
              </a:spcBef>
              <a:buNone/>
            </a:pPr>
            <a:endParaRPr lang="en-US" altLang="zh-CN" sz="2480" dirty="0">
              <a:latin typeface="Microsoft YaHei" panose="020B0503020204020204" pitchFamily="34" charset="-122"/>
              <a:ea typeface="Microsoft YaHei" panose="020B0503020204020204" pitchFamily="34" charset="-122"/>
            </a:endParaRPr>
          </a:p>
        </p:txBody>
      </p:sp>
      <p:sp>
        <p:nvSpPr>
          <p:cNvPr id="16" name="TextBox 18">
            <a:extLst>
              <a:ext uri="{FF2B5EF4-FFF2-40B4-BE49-F238E27FC236}">
                <a16:creationId xmlns:a16="http://schemas.microsoft.com/office/drawing/2014/main" id="{4FEB6186-0AED-40AB-B01F-0554078C9153}"/>
              </a:ext>
            </a:extLst>
          </p:cNvPr>
          <p:cNvSpPr txBox="1"/>
          <p:nvPr/>
        </p:nvSpPr>
        <p:spPr>
          <a:xfrm>
            <a:off x="1207511" y="1995248"/>
            <a:ext cx="3240952" cy="365036"/>
          </a:xfrm>
          <a:prstGeom prst="rect">
            <a:avLst/>
          </a:prstGeom>
          <a:noFill/>
        </p:spPr>
        <p:txBody>
          <a:bodyPr wrap="none" rtlCol="0">
            <a:spAutoFit/>
          </a:bodyPr>
          <a:lstStyle/>
          <a:p>
            <a:pPr marL="253117" indent="-253117" defTabSz="809976">
              <a:buFont typeface="Arial" panose="020B0604020202020204" pitchFamily="34" charset="0"/>
              <a:buChar char="•"/>
            </a:pPr>
            <a:r>
              <a:rPr lang="zh-CN" altLang="en-US" sz="1772" dirty="0">
                <a:latin typeface="Microsoft YaHei" panose="020B0503020204020204" pitchFamily="34" charset="-122"/>
                <a:ea typeface="Microsoft YaHei" panose="020B0503020204020204" pitchFamily="34" charset="-122"/>
              </a:rPr>
              <a:t>基于</a:t>
            </a:r>
            <a:r>
              <a:rPr lang="en-US" altLang="zh-CN" sz="1772" dirty="0">
                <a:latin typeface="Microsoft YaHei" panose="020B0503020204020204" pitchFamily="34" charset="-122"/>
                <a:ea typeface="Microsoft YaHei" panose="020B0503020204020204" pitchFamily="34" charset="-122"/>
              </a:rPr>
              <a:t>C#</a:t>
            </a:r>
            <a:r>
              <a:rPr lang="zh-CN" altLang="en-US" sz="1772" dirty="0">
                <a:latin typeface="Microsoft YaHei" panose="020B0503020204020204" pitchFamily="34" charset="-122"/>
                <a:ea typeface="Microsoft YaHei" panose="020B0503020204020204" pitchFamily="34" charset="-122"/>
              </a:rPr>
              <a:t>的大数据运算类库。</a:t>
            </a:r>
            <a:endParaRPr lang="en-US" altLang="zh-CN" sz="1772" dirty="0">
              <a:latin typeface="Microsoft YaHei" panose="020B0503020204020204" pitchFamily="34" charset="-122"/>
              <a:ea typeface="Microsoft YaHei" panose="020B0503020204020204" pitchFamily="34" charset="-122"/>
            </a:endParaRPr>
          </a:p>
        </p:txBody>
      </p:sp>
      <p:sp>
        <p:nvSpPr>
          <p:cNvPr id="17" name="TextBox 19">
            <a:extLst>
              <a:ext uri="{FF2B5EF4-FFF2-40B4-BE49-F238E27FC236}">
                <a16:creationId xmlns:a16="http://schemas.microsoft.com/office/drawing/2014/main" id="{8E0D924D-6B27-476A-956F-9F52772EFF6C}"/>
              </a:ext>
            </a:extLst>
          </p:cNvPr>
          <p:cNvSpPr txBox="1"/>
          <p:nvPr/>
        </p:nvSpPr>
        <p:spPr>
          <a:xfrm>
            <a:off x="1207511" y="2477132"/>
            <a:ext cx="3923831" cy="365036"/>
          </a:xfrm>
          <a:prstGeom prst="rect">
            <a:avLst/>
          </a:prstGeom>
          <a:noFill/>
        </p:spPr>
        <p:txBody>
          <a:bodyPr wrap="none" rtlCol="0">
            <a:spAutoFit/>
          </a:bodyPr>
          <a:lstStyle/>
          <a:p>
            <a:pPr marL="253117" indent="-253117" defTabSz="809976">
              <a:buFont typeface="Arial" panose="020B0604020202020204" pitchFamily="34" charset="0"/>
              <a:buChar char="•"/>
            </a:pPr>
            <a:r>
              <a:rPr lang="zh-CN" altLang="en-US" sz="1772" dirty="0">
                <a:latin typeface="Microsoft YaHei" panose="020B0503020204020204" pitchFamily="34" charset="-122"/>
                <a:ea typeface="Microsoft YaHei" panose="020B0503020204020204" pitchFamily="34" charset="-122"/>
              </a:rPr>
              <a:t>各种机器学习框架的</a:t>
            </a:r>
            <a:r>
              <a:rPr lang="en-US" altLang="zh-CN" sz="1772" dirty="0">
                <a:latin typeface="Microsoft YaHei" panose="020B0503020204020204" pitchFamily="34" charset="-122"/>
                <a:ea typeface="Microsoft YaHei" panose="020B0503020204020204" pitchFamily="34" charset="-122"/>
              </a:rPr>
              <a:t>C#</a:t>
            </a:r>
            <a:r>
              <a:rPr lang="zh-CN" altLang="en-US" sz="1772" dirty="0">
                <a:latin typeface="Microsoft YaHei" panose="020B0503020204020204" pitchFamily="34" charset="-122"/>
                <a:ea typeface="Microsoft YaHei" panose="020B0503020204020204" pitchFamily="34" charset="-122"/>
              </a:rPr>
              <a:t>类库系列。</a:t>
            </a:r>
            <a:endParaRPr lang="en-US" altLang="zh-CN" sz="1772" dirty="0">
              <a:latin typeface="Microsoft YaHei" panose="020B0503020204020204" pitchFamily="34" charset="-122"/>
              <a:ea typeface="Microsoft YaHei" panose="020B0503020204020204" pitchFamily="34" charset="-122"/>
            </a:endParaRPr>
          </a:p>
        </p:txBody>
      </p:sp>
      <p:sp>
        <p:nvSpPr>
          <p:cNvPr id="18" name="Rectangle 20">
            <a:extLst>
              <a:ext uri="{FF2B5EF4-FFF2-40B4-BE49-F238E27FC236}">
                <a16:creationId xmlns:a16="http://schemas.microsoft.com/office/drawing/2014/main" id="{F5158508-F7C0-42DB-BF0B-01B6A8673A4C}"/>
              </a:ext>
            </a:extLst>
          </p:cNvPr>
          <p:cNvSpPr/>
          <p:nvPr/>
        </p:nvSpPr>
        <p:spPr>
          <a:xfrm>
            <a:off x="1207511" y="2959016"/>
            <a:ext cx="4430380" cy="365036"/>
          </a:xfrm>
          <a:prstGeom prst="rect">
            <a:avLst/>
          </a:prstGeom>
        </p:spPr>
        <p:txBody>
          <a:bodyPr wrap="none">
            <a:spAutoFit/>
          </a:bodyPr>
          <a:lstStyle/>
          <a:p>
            <a:pPr marL="253117" indent="-253117" defTabSz="809976">
              <a:buFont typeface="Arial" panose="020B0604020202020204" pitchFamily="34" charset="0"/>
              <a:buChar char="•"/>
            </a:pPr>
            <a:r>
              <a:rPr lang="zh-CN" altLang="en-US" sz="1772" dirty="0">
                <a:latin typeface="Microsoft YaHei" panose="020B0503020204020204" pitchFamily="34" charset="-122"/>
                <a:ea typeface="Microsoft YaHei" panose="020B0503020204020204" pitchFamily="34" charset="-122"/>
              </a:rPr>
              <a:t>基于</a:t>
            </a:r>
            <a:r>
              <a:rPr lang="en-US" altLang="zh-CN" sz="1772" dirty="0">
                <a:latin typeface="Microsoft YaHei" panose="020B0503020204020204" pitchFamily="34" charset="-122"/>
                <a:ea typeface="Microsoft YaHei" panose="020B0503020204020204" pitchFamily="34" charset="-122"/>
              </a:rPr>
              <a:t>C#</a:t>
            </a:r>
            <a:r>
              <a:rPr lang="zh-CN" altLang="en-US" sz="1772" dirty="0">
                <a:latin typeface="Microsoft YaHei" panose="020B0503020204020204" pitchFamily="34" charset="-122"/>
                <a:ea typeface="Microsoft YaHei" panose="020B0503020204020204" pitchFamily="34" charset="-122"/>
              </a:rPr>
              <a:t>的</a:t>
            </a:r>
            <a:r>
              <a:rPr lang="en-US" altLang="zh-CN" sz="1772" dirty="0">
                <a:latin typeface="Microsoft YaHei" panose="020B0503020204020204" pitchFamily="34" charset="-122"/>
                <a:ea typeface="Microsoft YaHei" panose="020B0503020204020204" pitchFamily="34" charset="-122"/>
              </a:rPr>
              <a:t>NLP</a:t>
            </a:r>
            <a:r>
              <a:rPr lang="zh-CN" altLang="en-US" sz="1772" dirty="0">
                <a:latin typeface="Microsoft YaHei" panose="020B0503020204020204" pitchFamily="34" charset="-122"/>
                <a:ea typeface="Microsoft YaHei" panose="020B0503020204020204" pitchFamily="34" charset="-122"/>
              </a:rPr>
              <a:t>类库和</a:t>
            </a:r>
            <a:r>
              <a:rPr lang="en-US" altLang="zh-CN" sz="1772" dirty="0">
                <a:latin typeface="Microsoft YaHei" panose="020B0503020204020204" pitchFamily="34" charset="-122"/>
                <a:ea typeface="Microsoft YaHei" panose="020B0503020204020204" pitchFamily="34" charset="-122"/>
              </a:rPr>
              <a:t>Bot Builder</a:t>
            </a:r>
            <a:r>
              <a:rPr lang="zh-CN" altLang="en-US" sz="1772" dirty="0">
                <a:latin typeface="Microsoft YaHei" panose="020B0503020204020204" pitchFamily="34" charset="-122"/>
                <a:ea typeface="Microsoft YaHei" panose="020B0503020204020204" pitchFamily="34" charset="-122"/>
              </a:rPr>
              <a:t>框架。</a:t>
            </a:r>
            <a:endParaRPr lang="en-US" altLang="zh-CN" sz="1772" dirty="0">
              <a:latin typeface="Microsoft YaHei" panose="020B0503020204020204" pitchFamily="34" charset="-122"/>
              <a:ea typeface="Microsoft YaHei" panose="020B0503020204020204" pitchFamily="34" charset="-122"/>
            </a:endParaRPr>
          </a:p>
        </p:txBody>
      </p:sp>
      <p:sp>
        <p:nvSpPr>
          <p:cNvPr id="19" name="Rectangle 21">
            <a:extLst>
              <a:ext uri="{FF2B5EF4-FFF2-40B4-BE49-F238E27FC236}">
                <a16:creationId xmlns:a16="http://schemas.microsoft.com/office/drawing/2014/main" id="{2CB27210-90E5-4E83-80C1-5600271CF443}"/>
              </a:ext>
            </a:extLst>
          </p:cNvPr>
          <p:cNvSpPr/>
          <p:nvPr/>
        </p:nvSpPr>
        <p:spPr>
          <a:xfrm>
            <a:off x="1207511" y="3440900"/>
            <a:ext cx="4765407" cy="365036"/>
          </a:xfrm>
          <a:prstGeom prst="rect">
            <a:avLst/>
          </a:prstGeom>
        </p:spPr>
        <p:txBody>
          <a:bodyPr wrap="none">
            <a:spAutoFit/>
          </a:bodyPr>
          <a:lstStyle/>
          <a:p>
            <a:pPr marL="253117" indent="-253117" defTabSz="809976">
              <a:buFont typeface="Arial" panose="020B0604020202020204" pitchFamily="34" charset="0"/>
              <a:buChar char="•"/>
            </a:pPr>
            <a:r>
              <a:rPr lang="zh-CN" altLang="en-US" sz="1772" dirty="0">
                <a:latin typeface="Microsoft YaHei" panose="020B0503020204020204" pitchFamily="34" charset="-122"/>
                <a:ea typeface="Microsoft YaHei" panose="020B0503020204020204" pitchFamily="34" charset="-122"/>
              </a:rPr>
              <a:t>丰富的文档，大量的模型支持与使用案例。</a:t>
            </a:r>
            <a:endParaRPr lang="en-US" altLang="zh-CN" sz="1772" dirty="0">
              <a:latin typeface="Microsoft YaHei" panose="020B0503020204020204" pitchFamily="34" charset="-122"/>
              <a:ea typeface="Microsoft YaHei" panose="020B0503020204020204" pitchFamily="34" charset="-122"/>
            </a:endParaRPr>
          </a:p>
        </p:txBody>
      </p:sp>
      <p:sp>
        <p:nvSpPr>
          <p:cNvPr id="20" name="TextBox 2">
            <a:extLst>
              <a:ext uri="{FF2B5EF4-FFF2-40B4-BE49-F238E27FC236}">
                <a16:creationId xmlns:a16="http://schemas.microsoft.com/office/drawing/2014/main" id="{9DBDCEA9-7EB3-42E9-A98E-4B961128064B}"/>
              </a:ext>
            </a:extLst>
          </p:cNvPr>
          <p:cNvSpPr txBox="1"/>
          <p:nvPr/>
        </p:nvSpPr>
        <p:spPr>
          <a:xfrm>
            <a:off x="1290131" y="4936266"/>
            <a:ext cx="7948010" cy="365036"/>
          </a:xfrm>
          <a:prstGeom prst="rect">
            <a:avLst/>
          </a:prstGeom>
          <a:noFill/>
        </p:spPr>
        <p:txBody>
          <a:bodyPr wrap="none" rtlCol="0">
            <a:spAutoFit/>
          </a:bodyPr>
          <a:lstStyle/>
          <a:p>
            <a:pPr defTabSz="809976"/>
            <a:r>
              <a:rPr lang="en-US" altLang="zh-CN" sz="1772" dirty="0">
                <a:latin typeface="Microsoft YaHei" panose="020B0503020204020204" pitchFamily="34" charset="-122"/>
                <a:ea typeface="Microsoft YaHei" panose="020B0503020204020204" pitchFamily="34" charset="-122"/>
              </a:rPr>
              <a:t>SciSharp</a:t>
            </a:r>
            <a:r>
              <a:rPr lang="zh-CN" altLang="en-US" sz="1772" dirty="0">
                <a:latin typeface="Microsoft YaHei" panose="020B0503020204020204" pitchFamily="34" charset="-122"/>
                <a:ea typeface="Microsoft YaHei" panose="020B0503020204020204" pitchFamily="34" charset="-122"/>
              </a:rPr>
              <a:t>将开展丰富的线上和线下的培训，并提供强有力的商业和技术支持。</a:t>
            </a:r>
            <a:endParaRPr lang="en-US" sz="1772" dirty="0">
              <a:latin typeface="Microsoft YaHei" panose="020B0503020204020204" pitchFamily="34" charset="-122"/>
              <a:ea typeface="Microsoft YaHei" panose="020B0503020204020204" pitchFamily="34" charset="-122"/>
            </a:endParaRPr>
          </a:p>
        </p:txBody>
      </p:sp>
      <p:sp>
        <p:nvSpPr>
          <p:cNvPr id="21" name="TextBox 46">
            <a:extLst>
              <a:ext uri="{FF2B5EF4-FFF2-40B4-BE49-F238E27FC236}">
                <a16:creationId xmlns:a16="http://schemas.microsoft.com/office/drawing/2014/main" id="{40A154AE-025D-469D-9A2E-C031D09A8D1C}"/>
              </a:ext>
            </a:extLst>
          </p:cNvPr>
          <p:cNvSpPr txBox="1"/>
          <p:nvPr/>
        </p:nvSpPr>
        <p:spPr>
          <a:xfrm>
            <a:off x="1207511" y="4404669"/>
            <a:ext cx="6503512" cy="365036"/>
          </a:xfrm>
          <a:prstGeom prst="rect">
            <a:avLst/>
          </a:prstGeom>
          <a:noFill/>
        </p:spPr>
        <p:txBody>
          <a:bodyPr wrap="none" rtlCol="0">
            <a:spAutoFit/>
          </a:bodyPr>
          <a:lstStyle/>
          <a:p>
            <a:pPr marL="253117" indent="-253117" defTabSz="809976">
              <a:buFont typeface="Arial" panose="020B0604020202020204" pitchFamily="34" charset="0"/>
              <a:buChar char="•"/>
            </a:pPr>
            <a:r>
              <a:rPr lang="zh-CN" altLang="en-US" sz="1772" dirty="0">
                <a:latin typeface="Microsoft YaHei" panose="020B0503020204020204" pitchFamily="34" charset="-122"/>
                <a:ea typeface="Microsoft YaHei" panose="020B0503020204020204" pitchFamily="34" charset="-122"/>
              </a:rPr>
              <a:t>数据矢量化，</a:t>
            </a:r>
            <a:r>
              <a:rPr lang="en-US" altLang="zh-CN" sz="1772" dirty="0">
                <a:latin typeface="Microsoft YaHei" panose="020B0503020204020204" pitchFamily="34" charset="-122"/>
                <a:ea typeface="Microsoft YaHei" panose="020B0503020204020204" pitchFamily="34" charset="-122"/>
              </a:rPr>
              <a:t>ETL</a:t>
            </a:r>
            <a:r>
              <a:rPr lang="zh-CN" altLang="en-US" sz="1772" dirty="0">
                <a:latin typeface="Microsoft YaHei" panose="020B0503020204020204" pitchFamily="34" charset="-122"/>
                <a:ea typeface="Microsoft YaHei" panose="020B0503020204020204" pitchFamily="34" charset="-122"/>
              </a:rPr>
              <a:t>操作，现有大数据平台的集成（规划中）。</a:t>
            </a:r>
            <a:endParaRPr lang="en-US" altLang="zh-CN" sz="1772" dirty="0">
              <a:latin typeface="Microsoft YaHei" panose="020B0503020204020204" pitchFamily="34" charset="-122"/>
              <a:ea typeface="Microsoft YaHei" panose="020B0503020204020204" pitchFamily="34" charset="-122"/>
            </a:endParaRPr>
          </a:p>
        </p:txBody>
      </p:sp>
      <p:sp>
        <p:nvSpPr>
          <p:cNvPr id="22" name="TextBox 47">
            <a:extLst>
              <a:ext uri="{FF2B5EF4-FFF2-40B4-BE49-F238E27FC236}">
                <a16:creationId xmlns:a16="http://schemas.microsoft.com/office/drawing/2014/main" id="{ACFB1757-685D-489D-96B3-03953B1364CB}"/>
              </a:ext>
            </a:extLst>
          </p:cNvPr>
          <p:cNvSpPr txBox="1"/>
          <p:nvPr/>
        </p:nvSpPr>
        <p:spPr>
          <a:xfrm>
            <a:off x="1207511" y="3922784"/>
            <a:ext cx="8862683" cy="365036"/>
          </a:xfrm>
          <a:prstGeom prst="rect">
            <a:avLst/>
          </a:prstGeom>
          <a:noFill/>
        </p:spPr>
        <p:txBody>
          <a:bodyPr wrap="none" rtlCol="0">
            <a:spAutoFit/>
          </a:bodyPr>
          <a:lstStyle/>
          <a:p>
            <a:pPr marL="253117" indent="-253117" defTabSz="809976">
              <a:buFont typeface="Arial" panose="020B0604020202020204" pitchFamily="34" charset="0"/>
              <a:buChar char="•"/>
            </a:pPr>
            <a:r>
              <a:rPr lang="zh-CN" altLang="en-US" sz="1772" dirty="0">
                <a:latin typeface="Microsoft YaHei" panose="020B0503020204020204" pitchFamily="34" charset="-122"/>
                <a:ea typeface="Microsoft YaHei" panose="020B0503020204020204" pitchFamily="34" charset="-122"/>
              </a:rPr>
              <a:t>模型调优、分布式训练与部署、效果监控、团队协作、工作流与自动化（规划中）。</a:t>
            </a:r>
            <a:endParaRPr lang="en-US" altLang="zh-CN" sz="1772" dirty="0">
              <a:latin typeface="Microsoft YaHei" panose="020B0503020204020204" pitchFamily="34" charset="-122"/>
              <a:ea typeface="Microsoft YaHei" panose="020B0503020204020204" pitchFamily="34" charset="-122"/>
            </a:endParaRPr>
          </a:p>
        </p:txBody>
      </p:sp>
      <p:pic>
        <p:nvPicPr>
          <p:cNvPr id="23" name="Picture 9">
            <a:extLst>
              <a:ext uri="{FF2B5EF4-FFF2-40B4-BE49-F238E27FC236}">
                <a16:creationId xmlns:a16="http://schemas.microsoft.com/office/drawing/2014/main" id="{EF6FC188-9833-4EF9-ACC2-CE803C4C9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19" y="1369497"/>
            <a:ext cx="459190" cy="459190"/>
          </a:xfrm>
          <a:prstGeom prst="rect">
            <a:avLst/>
          </a:prstGeom>
        </p:spPr>
      </p:pic>
      <p:sp>
        <p:nvSpPr>
          <p:cNvPr id="24" name="TextBox 1">
            <a:extLst>
              <a:ext uri="{FF2B5EF4-FFF2-40B4-BE49-F238E27FC236}">
                <a16:creationId xmlns:a16="http://schemas.microsoft.com/office/drawing/2014/main" id="{1A7ADFE8-DBDA-4407-A051-CA1088789F18}"/>
              </a:ext>
            </a:extLst>
          </p:cNvPr>
          <p:cNvSpPr txBox="1"/>
          <p:nvPr/>
        </p:nvSpPr>
        <p:spPr>
          <a:xfrm>
            <a:off x="3563702" y="5478417"/>
            <a:ext cx="6506492" cy="337657"/>
          </a:xfrm>
          <a:prstGeom prst="rect">
            <a:avLst/>
          </a:prstGeom>
          <a:noFill/>
        </p:spPr>
        <p:txBody>
          <a:bodyPr wrap="square" rtlCol="0">
            <a:spAutoFit/>
          </a:bodyPr>
          <a:lstStyle/>
          <a:p>
            <a:pPr defTabSz="809976"/>
            <a:r>
              <a:rPr lang="zh-CN" altLang="en-US" sz="1594" dirty="0">
                <a:latin typeface="Microsoft YaHei" panose="020B0503020204020204" pitchFamily="34" charset="-122"/>
                <a:ea typeface="Microsoft YaHei" panose="020B0503020204020204" pitchFamily="34" charset="-122"/>
              </a:rPr>
              <a:t>更多详情，请访问开源工程地址：</a:t>
            </a:r>
            <a:r>
              <a:rPr lang="en-US" sz="1594" dirty="0">
                <a:latin typeface="Microsoft YaHei" panose="020B0503020204020204" pitchFamily="34" charset="-122"/>
                <a:ea typeface="Microsoft YaHei" panose="020B0503020204020204" pitchFamily="34" charset="-122"/>
              </a:rPr>
              <a:t>https://www.github.com/scisharp</a:t>
            </a:r>
          </a:p>
        </p:txBody>
      </p:sp>
    </p:spTree>
    <p:extLst>
      <p:ext uri="{BB962C8B-B14F-4D97-AF65-F5344CB8AC3E}">
        <p14:creationId xmlns:p14="http://schemas.microsoft.com/office/powerpoint/2010/main" val="310761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A19E67FE-7982-4B42-8FA4-4CFC031438F7}"/>
              </a:ext>
            </a:extLst>
          </p:cNvPr>
          <p:cNvSpPr/>
          <p:nvPr/>
        </p:nvSpPr>
        <p:spPr bwMode="auto">
          <a:xfrm>
            <a:off x="7405070" y="1945959"/>
            <a:ext cx="1637348" cy="34118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32AD6966-8CE1-45C2-B035-051B12CDAAD6}"/>
              </a:ext>
            </a:extLst>
          </p:cNvPr>
          <p:cNvSpPr txBox="1">
            <a:spLocks/>
          </p:cNvSpPr>
          <p:nvPr/>
        </p:nvSpPr>
        <p:spPr>
          <a:xfrm>
            <a:off x="2711625" y="629639"/>
            <a:ext cx="6984777" cy="754515"/>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lvl="1"/>
            <a:r>
              <a:rPr lang="en-US" altLang="zh-CN" sz="4000" dirty="0"/>
              <a:t>.NET Core Community</a:t>
            </a:r>
          </a:p>
        </p:txBody>
      </p:sp>
      <p:sp>
        <p:nvSpPr>
          <p:cNvPr id="6" name="Text Placeholder 2">
            <a:extLst>
              <a:ext uri="{FF2B5EF4-FFF2-40B4-BE49-F238E27FC236}">
                <a16:creationId xmlns:a16="http://schemas.microsoft.com/office/drawing/2014/main" id="{0AFB513E-1329-4BB9-B670-FF6C5272E79E}"/>
              </a:ext>
            </a:extLst>
          </p:cNvPr>
          <p:cNvSpPr txBox="1">
            <a:spLocks/>
          </p:cNvSpPr>
          <p:nvPr/>
        </p:nvSpPr>
        <p:spPr>
          <a:xfrm>
            <a:off x="2279576" y="1945958"/>
            <a:ext cx="7632848" cy="4363362"/>
          </a:xfrm>
          <a:prstGeom prst="rect">
            <a:avLst/>
          </a:prstGeom>
          <a:noFill/>
          <a:ln w="9525">
            <a:noFill/>
          </a:ln>
        </p:spPr>
        <p:txBody>
          <a:bodyPr/>
          <a:lstStyle>
            <a:defPPr>
              <a:defRPr lang="zh-CN"/>
            </a:defPPr>
            <a:lvl1pPr marL="0" lvl="0" indent="0" algn="l" defTabSz="914400" eaLnBrk="1" fontAlgn="base" latinLnBrk="0" hangingPunct="1">
              <a:lnSpc>
                <a:spcPct val="100000"/>
              </a:lnSpc>
              <a:spcBef>
                <a:spcPct val="0"/>
              </a:spcBef>
              <a:spcAft>
                <a:spcPct val="0"/>
              </a:spcAft>
              <a:buNone/>
              <a:defRPr sz="1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p:txBody>
      </p:sp>
      <p:sp>
        <p:nvSpPr>
          <p:cNvPr id="7" name="文本占位符 3">
            <a:extLst>
              <a:ext uri="{FF2B5EF4-FFF2-40B4-BE49-F238E27FC236}">
                <a16:creationId xmlns:a16="http://schemas.microsoft.com/office/drawing/2014/main" id="{64DD9F71-57A4-47F5-A1A8-F4D8F4CC3808}"/>
              </a:ext>
            </a:extLst>
          </p:cNvPr>
          <p:cNvSpPr txBox="1">
            <a:spLocks/>
          </p:cNvSpPr>
          <p:nvPr/>
        </p:nvSpPr>
        <p:spPr>
          <a:xfrm>
            <a:off x="1907266" y="1384154"/>
            <a:ext cx="8377470" cy="5168606"/>
          </a:xfrm>
          <a:prstGeom prst="rect">
            <a:avLst/>
          </a:prstGeom>
        </p:spPr>
        <p:txBody>
          <a:bodyPr numCol="1" anchor="t"/>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457200" indent="-457200">
              <a:lnSpc>
                <a:spcPct val="200000"/>
              </a:lnSpc>
              <a:buFont typeface="Arial" panose="020B0604020202020204" pitchFamily="34" charset="0"/>
              <a:buChar char="•"/>
            </a:pPr>
            <a:r>
              <a:rPr lang="en-GB" altLang="zh-CN" sz="2000" dirty="0"/>
              <a:t>ASP.NET Core </a:t>
            </a:r>
            <a:r>
              <a:rPr lang="zh-CN" altLang="en-US" sz="2000" dirty="0"/>
              <a:t>文档翻译</a:t>
            </a:r>
            <a:r>
              <a:rPr lang="en-US" altLang="en-US" sz="2000" dirty="0"/>
              <a:t>  2016</a:t>
            </a:r>
            <a:r>
              <a:rPr lang="zh-CN" altLang="en-US" sz="2000" dirty="0"/>
              <a:t>年</a:t>
            </a:r>
            <a:endParaRPr lang="en-US" altLang="zh-CN" sz="2000" dirty="0"/>
          </a:p>
          <a:p>
            <a:pPr marL="457200" indent="-457200">
              <a:lnSpc>
                <a:spcPct val="200000"/>
              </a:lnSpc>
              <a:buFont typeface="Arial" panose="020B0604020202020204" pitchFamily="34" charset="0"/>
              <a:buChar char="•"/>
            </a:pPr>
            <a:r>
              <a:rPr lang="zh-CN" altLang="en-US" sz="2000" dirty="0"/>
              <a:t>开源项目</a:t>
            </a:r>
            <a:r>
              <a:rPr lang="en-US" altLang="en-US" sz="2000" dirty="0"/>
              <a:t> </a:t>
            </a:r>
            <a:r>
              <a:rPr lang="en-US" altLang="en-US" sz="2000" dirty="0" err="1"/>
              <a:t>AspectCore</a:t>
            </a:r>
            <a:r>
              <a:rPr lang="en-US" altLang="en-US" sz="2000" dirty="0"/>
              <a:t> ，</a:t>
            </a:r>
            <a:r>
              <a:rPr lang="en-US" altLang="en-US" sz="2000" dirty="0" err="1"/>
              <a:t>Util</a:t>
            </a:r>
            <a:r>
              <a:rPr lang="en-US" altLang="en-US" sz="2000" dirty="0"/>
              <a:t> 2017</a:t>
            </a:r>
            <a:r>
              <a:rPr lang="zh-CN" altLang="en-US" sz="2000" dirty="0"/>
              <a:t>年初</a:t>
            </a:r>
            <a:endParaRPr lang="en-US" altLang="en-US" sz="2000" dirty="0"/>
          </a:p>
          <a:p>
            <a:pPr marL="457200" indent="-457200">
              <a:lnSpc>
                <a:spcPct val="200000"/>
              </a:lnSpc>
              <a:buFont typeface="Arial" panose="020B0604020202020204" pitchFamily="34" charset="0"/>
              <a:buChar char="•"/>
            </a:pPr>
            <a:r>
              <a:rPr lang="zh-CN" altLang="en-US" sz="2000" dirty="0"/>
              <a:t>开源项目组织</a:t>
            </a:r>
            <a:r>
              <a:rPr lang="en-US" altLang="en-US" sz="2000" dirty="0"/>
              <a:t> </a:t>
            </a:r>
            <a:r>
              <a:rPr lang="en-US" altLang="en-US" sz="2000" dirty="0">
                <a:hlinkClick r:id="rId3"/>
              </a:rPr>
              <a:t>https://github.com/</a:t>
            </a:r>
            <a:r>
              <a:rPr lang="en-US" altLang="zh-CN" sz="2000" dirty="0">
                <a:hlinkClick r:id="rId3"/>
              </a:rPr>
              <a:t>dotnetcore</a:t>
            </a:r>
            <a:r>
              <a:rPr lang="en-US" altLang="en-US" sz="2000" dirty="0"/>
              <a:t>  2017</a:t>
            </a:r>
            <a:r>
              <a:rPr lang="zh-CN" altLang="en-US" sz="2000" dirty="0"/>
              <a:t>年</a:t>
            </a:r>
            <a:endParaRPr lang="en-US" altLang="zh-CN" sz="2000" dirty="0"/>
          </a:p>
          <a:p>
            <a:pPr marL="457200" indent="-457200">
              <a:lnSpc>
                <a:spcPct val="200000"/>
              </a:lnSpc>
              <a:buFont typeface="Arial" panose="020B0604020202020204" pitchFamily="34" charset="0"/>
              <a:buChar char="•"/>
            </a:pPr>
            <a:r>
              <a:rPr lang="en-US" altLang="zh-CN" sz="2000" dirty="0"/>
              <a:t>13 </a:t>
            </a:r>
            <a:r>
              <a:rPr lang="zh-CN" altLang="en-US" sz="2000" dirty="0"/>
              <a:t>个成员项目（含 </a:t>
            </a:r>
            <a:r>
              <a:rPr lang="en-US" altLang="zh-CN" sz="2000" dirty="0"/>
              <a:t>1 </a:t>
            </a:r>
            <a:r>
              <a:rPr lang="zh-CN" altLang="en-US" sz="2000" dirty="0"/>
              <a:t>个外部项目）</a:t>
            </a:r>
            <a:endParaRPr lang="en-US" altLang="zh-CN" sz="2000" dirty="0"/>
          </a:p>
          <a:p>
            <a:pPr marL="457200" indent="-457200">
              <a:lnSpc>
                <a:spcPct val="200000"/>
              </a:lnSpc>
              <a:buFont typeface="Arial" panose="020B0604020202020204" pitchFamily="34" charset="0"/>
              <a:buChar char="•"/>
            </a:pPr>
            <a:r>
              <a:rPr lang="en-US" altLang="en-US" sz="2000" dirty="0"/>
              <a:t>CAP</a:t>
            </a:r>
            <a:r>
              <a:rPr lang="zh-CN" altLang="en-US" sz="2000" dirty="0"/>
              <a:t>、</a:t>
            </a:r>
            <a:r>
              <a:rPr lang="en-GB" altLang="zh-CN" sz="2000" dirty="0" err="1"/>
              <a:t>DotnetSpider</a:t>
            </a:r>
            <a:r>
              <a:rPr lang="zh-CN" altLang="en-US" sz="2000" dirty="0"/>
              <a:t>、</a:t>
            </a:r>
            <a:r>
              <a:rPr lang="en-US" altLang="en-US" sz="2000" dirty="0" err="1"/>
              <a:t>Util</a:t>
            </a:r>
            <a:r>
              <a:rPr lang="zh-CN" altLang="en-US" sz="2000" dirty="0"/>
              <a:t>、</a:t>
            </a:r>
            <a:r>
              <a:rPr lang="en-US" altLang="zh-CN" sz="2000" dirty="0"/>
              <a:t>Surging</a:t>
            </a:r>
            <a:r>
              <a:rPr lang="en-US" altLang="en-US" sz="2000" dirty="0"/>
              <a:t> </a:t>
            </a:r>
            <a:r>
              <a:rPr lang="zh-CN" altLang="en-US" sz="2000" dirty="0"/>
              <a:t>脱颖而出</a:t>
            </a:r>
            <a:r>
              <a:rPr lang="en-US" altLang="en-US" sz="2000" dirty="0"/>
              <a:t>  2018</a:t>
            </a:r>
            <a:r>
              <a:rPr lang="zh-CN" altLang="en-US" sz="2000" dirty="0"/>
              <a:t>年</a:t>
            </a:r>
            <a:endParaRPr lang="en-US" altLang="zh-CN" sz="2000" dirty="0"/>
          </a:p>
          <a:p>
            <a:pPr marL="457200" indent="-457200">
              <a:lnSpc>
                <a:spcPct val="200000"/>
              </a:lnSpc>
              <a:buFont typeface="Arial" panose="020B0604020202020204" pitchFamily="34" charset="0"/>
              <a:buChar char="•"/>
            </a:pPr>
            <a:r>
              <a:rPr lang="zh-CN" altLang="en-US" sz="2000" dirty="0"/>
              <a:t>外部社区合作</a:t>
            </a:r>
            <a:r>
              <a:rPr lang="en-US" altLang="en-US" sz="2000" dirty="0"/>
              <a:t> Apache </a:t>
            </a:r>
            <a:r>
              <a:rPr lang="en-US" altLang="en-US" sz="2000" dirty="0" err="1"/>
              <a:t>SkyWalking</a:t>
            </a:r>
            <a:r>
              <a:rPr lang="en-US" altLang="en-US" sz="2000" dirty="0"/>
              <a:t> .NET Core</a:t>
            </a:r>
            <a:r>
              <a:rPr lang="zh-CN" altLang="en-US" sz="2000" dirty="0"/>
              <a:t>探针</a:t>
            </a:r>
            <a:r>
              <a:rPr lang="en-US" altLang="en-US" sz="2000" dirty="0"/>
              <a:t> 2018</a:t>
            </a:r>
            <a:r>
              <a:rPr lang="zh-CN" altLang="en-US" sz="2000" dirty="0"/>
              <a:t>年</a:t>
            </a:r>
            <a:endParaRPr lang="en-US" altLang="zh-CN" sz="2000" dirty="0"/>
          </a:p>
          <a:p>
            <a:pPr marL="457200" indent="-457200">
              <a:lnSpc>
                <a:spcPct val="200000"/>
              </a:lnSpc>
              <a:buFont typeface="Arial" panose="020B0604020202020204" pitchFamily="34" charset="0"/>
              <a:buChar char="•"/>
            </a:pPr>
            <a:r>
              <a:rPr lang="zh-CN" altLang="en-US" sz="2000" dirty="0"/>
              <a:t>规范化的开源项目孵化机制</a:t>
            </a:r>
            <a:r>
              <a:rPr lang="en-US" altLang="en-US" sz="2000" dirty="0"/>
              <a:t> 2018</a:t>
            </a:r>
            <a:r>
              <a:rPr lang="zh-CN" altLang="en-US" sz="2000" dirty="0"/>
              <a:t>年</a:t>
            </a:r>
          </a:p>
          <a:p>
            <a:pPr marL="457200" indent="-457200">
              <a:buFont typeface="Arial" panose="020B0604020202020204" pitchFamily="34" charset="0"/>
              <a:buChar char="•"/>
            </a:pPr>
            <a:endParaRPr lang="en-US" altLang="zh-CN" sz="2000" dirty="0"/>
          </a:p>
        </p:txBody>
      </p:sp>
      <p:pic>
        <p:nvPicPr>
          <p:cNvPr id="3" name="图片 2">
            <a:extLst>
              <a:ext uri="{FF2B5EF4-FFF2-40B4-BE49-F238E27FC236}">
                <a16:creationId xmlns:a16="http://schemas.microsoft.com/office/drawing/2014/main" id="{4C11A1D0-DC9D-4CEA-9C3A-4961E842D938}"/>
              </a:ext>
            </a:extLst>
          </p:cNvPr>
          <p:cNvPicPr>
            <a:picLocks noChangeAspect="1"/>
          </p:cNvPicPr>
          <p:nvPr/>
        </p:nvPicPr>
        <p:blipFill>
          <a:blip r:embed="rId4"/>
          <a:stretch>
            <a:fillRect/>
          </a:stretch>
        </p:blipFill>
        <p:spPr>
          <a:xfrm>
            <a:off x="5117323" y="2279991"/>
            <a:ext cx="5736833" cy="3639627"/>
          </a:xfrm>
          <a:prstGeom prst="rect">
            <a:avLst/>
          </a:prstGeom>
        </p:spPr>
      </p:pic>
    </p:spTree>
    <p:extLst>
      <p:ext uri="{BB962C8B-B14F-4D97-AF65-F5344CB8AC3E}">
        <p14:creationId xmlns:p14="http://schemas.microsoft.com/office/powerpoint/2010/main" val="22070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A19E67FE-7982-4B42-8FA4-4CFC031438F7}"/>
              </a:ext>
            </a:extLst>
          </p:cNvPr>
          <p:cNvSpPr/>
          <p:nvPr/>
        </p:nvSpPr>
        <p:spPr bwMode="auto">
          <a:xfrm>
            <a:off x="7405070" y="1945959"/>
            <a:ext cx="1637348" cy="34118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32AD6966-8CE1-45C2-B035-051B12CDAAD6}"/>
              </a:ext>
            </a:extLst>
          </p:cNvPr>
          <p:cNvSpPr txBox="1">
            <a:spLocks/>
          </p:cNvSpPr>
          <p:nvPr/>
        </p:nvSpPr>
        <p:spPr>
          <a:xfrm>
            <a:off x="1298865" y="629639"/>
            <a:ext cx="8397538" cy="754515"/>
          </a:xfrm>
          <a:prstGeom prst="rect">
            <a:avLst/>
          </a:prstGeom>
          <a:noFill/>
          <a:ln w="9525">
            <a:noFill/>
          </a:ln>
        </p:spPr>
        <p:txBody>
          <a:bodyPr anchor="b"/>
          <a:lstStyle>
            <a:lvl1pPr marL="0" lvl="0" indent="0" algn="ctr" defTabSz="91440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lvl="1"/>
            <a:r>
              <a:rPr lang="zh-CN" altLang="en-US" sz="4000" dirty="0"/>
              <a:t>参与国内开源生态</a:t>
            </a:r>
            <a:endParaRPr lang="en-US" altLang="zh-CN" sz="4000" dirty="0"/>
          </a:p>
        </p:txBody>
      </p:sp>
      <p:sp>
        <p:nvSpPr>
          <p:cNvPr id="6" name="Text Placeholder 2">
            <a:extLst>
              <a:ext uri="{FF2B5EF4-FFF2-40B4-BE49-F238E27FC236}">
                <a16:creationId xmlns:a16="http://schemas.microsoft.com/office/drawing/2014/main" id="{0AFB513E-1329-4BB9-B670-FF6C5272E79E}"/>
              </a:ext>
            </a:extLst>
          </p:cNvPr>
          <p:cNvSpPr txBox="1">
            <a:spLocks/>
          </p:cNvSpPr>
          <p:nvPr/>
        </p:nvSpPr>
        <p:spPr>
          <a:xfrm>
            <a:off x="2279576" y="1945958"/>
            <a:ext cx="7632848" cy="4363362"/>
          </a:xfrm>
          <a:prstGeom prst="rect">
            <a:avLst/>
          </a:prstGeom>
          <a:noFill/>
          <a:ln w="9525">
            <a:noFill/>
          </a:ln>
        </p:spPr>
        <p:txBody>
          <a:bodyPr/>
          <a:lstStyle>
            <a:defPPr>
              <a:defRPr lang="zh-CN"/>
            </a:defPPr>
            <a:lvl1pPr marL="0" lvl="0" indent="0" algn="l" defTabSz="914400" eaLnBrk="1" fontAlgn="base" latinLnBrk="0" hangingPunct="1">
              <a:lnSpc>
                <a:spcPct val="100000"/>
              </a:lnSpc>
              <a:spcBef>
                <a:spcPct val="0"/>
              </a:spcBef>
              <a:spcAft>
                <a:spcPct val="0"/>
              </a:spcAft>
              <a:buNone/>
              <a:defRPr sz="1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800100" lvl="1"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en-US" altLang="zh-CN" sz="2000" dirty="0"/>
          </a:p>
        </p:txBody>
      </p:sp>
      <p:sp>
        <p:nvSpPr>
          <p:cNvPr id="8" name="文本占位符 4">
            <a:extLst>
              <a:ext uri="{FF2B5EF4-FFF2-40B4-BE49-F238E27FC236}">
                <a16:creationId xmlns:a16="http://schemas.microsoft.com/office/drawing/2014/main" id="{F63BA2A8-8D35-4638-B2F3-542A4B4EE836}"/>
              </a:ext>
            </a:extLst>
          </p:cNvPr>
          <p:cNvSpPr txBox="1">
            <a:spLocks/>
          </p:cNvSpPr>
          <p:nvPr/>
        </p:nvSpPr>
        <p:spPr>
          <a:xfrm>
            <a:off x="1910111" y="1649042"/>
            <a:ext cx="7132307" cy="4156222"/>
          </a:xfrm>
          <a:prstGeom prst="rect">
            <a:avLst/>
          </a:prstGeom>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50000"/>
              </a:lnSpc>
            </a:pPr>
            <a:r>
              <a:rPr lang="en-US" altLang="zh-CN" sz="1600" dirty="0" err="1"/>
              <a:t>SkyWalking</a:t>
            </a:r>
            <a:r>
              <a:rPr lang="zh-CN" altLang="en-US" sz="1600" dirty="0"/>
              <a:t>创建于</a:t>
            </a:r>
            <a:r>
              <a:rPr lang="en-US" altLang="zh-CN" sz="1600" dirty="0"/>
              <a:t>2015</a:t>
            </a:r>
            <a:r>
              <a:rPr lang="zh-CN" altLang="en-US" sz="1600" dirty="0"/>
              <a:t>年，从提供分布式追踪功能，逐渐进化为一个完整功能的</a:t>
            </a:r>
            <a:r>
              <a:rPr lang="en" altLang="zh-CN" sz="1600" dirty="0"/>
              <a:t>Application Performance Management</a:t>
            </a:r>
            <a:r>
              <a:rPr lang="zh-CN" altLang="en-US" sz="1600" dirty="0"/>
              <a:t>系统，用于追踪、监控和诊断大型分布式系统，尤其是容器和云原生下的微服务系统。</a:t>
            </a:r>
            <a:endParaRPr lang="en-US" altLang="zh-CN" sz="1600" dirty="0"/>
          </a:p>
          <a:p>
            <a:pPr marL="171450" indent="-171450">
              <a:lnSpc>
                <a:spcPct val="150000"/>
              </a:lnSpc>
              <a:buFont typeface="Arial" panose="020B0604020202020204" pitchFamily="34" charset="0"/>
              <a:buChar char="•"/>
            </a:pPr>
            <a:r>
              <a:rPr lang="zh-CN" altLang="en-US" sz="1600" dirty="0"/>
              <a:t>分布式追踪和上下文传输</a:t>
            </a:r>
          </a:p>
          <a:p>
            <a:pPr marL="171450" indent="-171450">
              <a:lnSpc>
                <a:spcPct val="150000"/>
              </a:lnSpc>
              <a:buFont typeface="Arial" panose="020B0604020202020204" pitchFamily="34" charset="0"/>
              <a:buChar char="•"/>
            </a:pPr>
            <a:r>
              <a:rPr lang="zh-CN" altLang="en-US" sz="1600" dirty="0"/>
              <a:t>应用、实例、服务性能指标分析</a:t>
            </a:r>
          </a:p>
          <a:p>
            <a:pPr marL="171450" indent="-171450">
              <a:lnSpc>
                <a:spcPct val="150000"/>
              </a:lnSpc>
              <a:buFont typeface="Arial" panose="020B0604020202020204" pitchFamily="34" charset="0"/>
              <a:buChar char="•"/>
            </a:pPr>
            <a:r>
              <a:rPr lang="zh-CN" altLang="en-US" sz="1600" dirty="0"/>
              <a:t>根源分析</a:t>
            </a:r>
          </a:p>
          <a:p>
            <a:pPr marL="171450" indent="-171450">
              <a:lnSpc>
                <a:spcPct val="150000"/>
              </a:lnSpc>
              <a:buFont typeface="Arial" panose="020B0604020202020204" pitchFamily="34" charset="0"/>
              <a:buChar char="•"/>
            </a:pPr>
            <a:r>
              <a:rPr lang="zh-CN" altLang="en-US" sz="1600" dirty="0"/>
              <a:t>应用拓扑分析</a:t>
            </a:r>
          </a:p>
          <a:p>
            <a:pPr marL="171450" indent="-171450">
              <a:lnSpc>
                <a:spcPct val="150000"/>
              </a:lnSpc>
              <a:buFont typeface="Arial" panose="020B0604020202020204" pitchFamily="34" charset="0"/>
              <a:buChar char="•"/>
            </a:pPr>
            <a:r>
              <a:rPr lang="zh-CN" altLang="en-US" sz="1600" dirty="0"/>
              <a:t>应用和服务依赖分析</a:t>
            </a:r>
          </a:p>
          <a:p>
            <a:pPr marL="171450" indent="-171450">
              <a:lnSpc>
                <a:spcPct val="150000"/>
              </a:lnSpc>
              <a:buFont typeface="Arial" panose="020B0604020202020204" pitchFamily="34" charset="0"/>
              <a:buChar char="•"/>
            </a:pPr>
            <a:r>
              <a:rPr lang="zh-CN" altLang="en-US" sz="1600" dirty="0"/>
              <a:t>慢服务检测</a:t>
            </a:r>
          </a:p>
          <a:p>
            <a:endParaRPr lang="zh-CN" altLang="en-US" sz="1400" dirty="0"/>
          </a:p>
        </p:txBody>
      </p:sp>
      <p:pic>
        <p:nvPicPr>
          <p:cNvPr id="4" name="图片 3">
            <a:extLst>
              <a:ext uri="{FF2B5EF4-FFF2-40B4-BE49-F238E27FC236}">
                <a16:creationId xmlns:a16="http://schemas.microsoft.com/office/drawing/2014/main" id="{05101F22-8BB6-44DC-887C-945E9D0697F9}"/>
              </a:ext>
            </a:extLst>
          </p:cNvPr>
          <p:cNvPicPr>
            <a:picLocks noChangeAspect="1"/>
          </p:cNvPicPr>
          <p:nvPr/>
        </p:nvPicPr>
        <p:blipFill>
          <a:blip r:embed="rId3"/>
          <a:stretch>
            <a:fillRect/>
          </a:stretch>
        </p:blipFill>
        <p:spPr>
          <a:xfrm>
            <a:off x="5382310" y="3339859"/>
            <a:ext cx="5285690" cy="2292295"/>
          </a:xfrm>
          <a:prstGeom prst="rect">
            <a:avLst/>
          </a:prstGeom>
        </p:spPr>
      </p:pic>
    </p:spTree>
    <p:extLst>
      <p:ext uri="{BB962C8B-B14F-4D97-AF65-F5344CB8AC3E}">
        <p14:creationId xmlns:p14="http://schemas.microsoft.com/office/powerpoint/2010/main" val="2644955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754" y="1097339"/>
            <a:ext cx="10011831" cy="2623885"/>
          </a:xfrm>
        </p:spPr>
        <p:txBody>
          <a:bodyPr vert="horz" lIns="91440" tIns="45720" rIns="91440" bIns="45720" rtlCol="0" anchor="ctr">
            <a:normAutofit/>
          </a:bodyPr>
          <a:lstStyle/>
          <a:p>
            <a:pPr algn="ctr"/>
            <a:r>
              <a:rPr lang="zh-CN" altLang="en-US" dirty="0">
                <a:solidFill>
                  <a:schemeClr val="tx2"/>
                </a:solidFill>
                <a:ea typeface="+mj-ea"/>
                <a:cs typeface="+mj-cs"/>
              </a:rPr>
              <a:t>谢谢你的参与！</a:t>
            </a:r>
            <a:endParaRPr lang="en-US" kern="1200" dirty="0">
              <a:solidFill>
                <a:schemeClr val="tx2"/>
              </a:solidFill>
              <a:latin typeface="+mj-lt"/>
              <a:ea typeface="+mj-ea"/>
              <a:cs typeface="+mj-cs"/>
            </a:endParaRPr>
          </a:p>
        </p:txBody>
      </p:sp>
      <p:sp>
        <p:nvSpPr>
          <p:cNvPr id="3" name="Text Placeholder 2"/>
          <p:cNvSpPr>
            <a:spLocks noGrp="1"/>
          </p:cNvSpPr>
          <p:nvPr>
            <p:ph type="body" idx="1"/>
          </p:nvPr>
        </p:nvSpPr>
        <p:spPr>
          <a:xfrm>
            <a:off x="1106133" y="4825247"/>
            <a:ext cx="5433479" cy="1234345"/>
          </a:xfrm>
        </p:spPr>
        <p:txBody>
          <a:bodyPr vert="horz" lIns="91440" tIns="45720" rIns="91440" bIns="45720" rtlCol="0" anchor="ctr">
            <a:normAutofit/>
          </a:bodyPr>
          <a:lstStyle/>
          <a:p>
            <a:r>
              <a:rPr lang="en-US" sz="3200" kern="1200" dirty="0">
                <a:solidFill>
                  <a:srgbClr val="1B1B1B"/>
                </a:solidFill>
                <a:latin typeface="+mn-lt"/>
                <a:ea typeface="+mn-ea"/>
                <a:cs typeface="+mn-cs"/>
              </a:rPr>
              <a:t>@</a:t>
            </a:r>
            <a:r>
              <a:rPr lang="en-US" altLang="zh-CN" sz="3200" kern="1200" dirty="0">
                <a:solidFill>
                  <a:srgbClr val="1B1B1B"/>
                </a:solidFill>
                <a:latin typeface="+mn-lt"/>
                <a:ea typeface="+mn-ea"/>
                <a:cs typeface="+mn-cs"/>
              </a:rPr>
              <a:t>geffzhang</a:t>
            </a:r>
            <a:r>
              <a:rPr lang="en-US" sz="3200" kern="1200" dirty="0">
                <a:solidFill>
                  <a:srgbClr val="1B1B1B"/>
                </a:solidFill>
                <a:latin typeface="+mn-lt"/>
                <a:ea typeface="+mn-ea"/>
                <a:cs typeface="+mn-cs"/>
              </a:rPr>
              <a:t> |  </a:t>
            </a:r>
          </a:p>
          <a:p>
            <a:r>
              <a:rPr lang="en-US" altLang="zh-CN" sz="3200" kern="1200" dirty="0">
                <a:solidFill>
                  <a:srgbClr val="1B1B1B"/>
                </a:solidFill>
                <a:latin typeface="+mn-lt"/>
                <a:ea typeface="+mn-ea"/>
                <a:cs typeface="+mn-cs"/>
              </a:rPr>
              <a:t>geffzhang</a:t>
            </a:r>
            <a:r>
              <a:rPr lang="en-US" sz="3200" kern="1200" dirty="0">
                <a:solidFill>
                  <a:srgbClr val="1B1B1B"/>
                </a:solidFill>
                <a:latin typeface="+mn-lt"/>
                <a:ea typeface="+mn-ea"/>
                <a:cs typeface="+mn-cs"/>
              </a:rPr>
              <a:t>@</a:t>
            </a:r>
            <a:r>
              <a:rPr lang="en-US" altLang="zh-CN" sz="3200" kern="1200" dirty="0">
                <a:solidFill>
                  <a:srgbClr val="1B1B1B"/>
                </a:solidFill>
                <a:latin typeface="+mn-lt"/>
                <a:ea typeface="+mn-ea"/>
                <a:cs typeface="+mn-cs"/>
              </a:rPr>
              <a:t>weyhd</a:t>
            </a:r>
            <a:r>
              <a:rPr lang="en-US" altLang="zh-CN" sz="3200" dirty="0">
                <a:solidFill>
                  <a:srgbClr val="1B1B1B"/>
                </a:solidFill>
                <a:cs typeface="+mn-cs"/>
              </a:rPr>
              <a:t>.com</a:t>
            </a:r>
            <a:endParaRPr lang="en-US" sz="3200" kern="1200" dirty="0">
              <a:solidFill>
                <a:srgbClr val="1B1B1B"/>
              </a:solidFill>
              <a:latin typeface="+mn-lt"/>
              <a:ea typeface="+mn-ea"/>
              <a:cs typeface="+mn-cs"/>
            </a:endParaRPr>
          </a:p>
        </p:txBody>
      </p:sp>
      <p:pic>
        <p:nvPicPr>
          <p:cNvPr id="7" name="Graphic 6" descr="Raised Hand">
            <a:extLst>
              <a:ext uri="{FF2B5EF4-FFF2-40B4-BE49-F238E27FC236}">
                <a16:creationId xmlns:a16="http://schemas.microsoft.com/office/drawing/2014/main" id="{F394E33B-C3D1-458B-B2E1-0BF009CD3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1572" y="4648201"/>
            <a:ext cx="1632648" cy="1632648"/>
          </a:xfrm>
          <a:prstGeom prst="rect">
            <a:avLst/>
          </a:prstGeom>
        </p:spPr>
      </p:pic>
    </p:spTree>
    <p:extLst>
      <p:ext uri="{BB962C8B-B14F-4D97-AF65-F5344CB8AC3E}">
        <p14:creationId xmlns:p14="http://schemas.microsoft.com/office/powerpoint/2010/main" val="17871120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8774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D841A-CB44-44C9-90CA-8620A0642D74}"/>
              </a:ext>
            </a:extLst>
          </p:cNvPr>
          <p:cNvSpPr>
            <a:spLocks noGrp="1"/>
          </p:cNvSpPr>
          <p:nvPr>
            <p:ph type="title"/>
          </p:nvPr>
        </p:nvSpPr>
        <p:spPr>
          <a:xfrm>
            <a:off x="588263" y="457200"/>
            <a:ext cx="11018520" cy="553998"/>
          </a:xfrm>
          <a:prstGeom prst="rect">
            <a:avLst/>
          </a:prstGeom>
        </p:spPr>
        <p:txBody>
          <a:bodyPr wrap="square" anchor="t">
            <a:normAutofit/>
          </a:bodyPr>
          <a:lstStyle/>
          <a:p>
            <a:r>
              <a:rPr lang="zh-CN" altLang="en-US" dirty="0"/>
              <a:t>刷新</a:t>
            </a:r>
            <a:r>
              <a:rPr lang="en-US" altLang="zh-CN" dirty="0"/>
              <a:t>-</a:t>
            </a:r>
            <a:r>
              <a:rPr lang="zh-CN" altLang="en-US" dirty="0"/>
              <a:t>重新发现</a:t>
            </a:r>
            <a:r>
              <a:rPr lang="en-US" altLang="zh-CN" dirty="0"/>
              <a:t>.NET</a:t>
            </a:r>
            <a:r>
              <a:rPr lang="zh-CN" altLang="en-US" dirty="0"/>
              <a:t>与未来</a:t>
            </a:r>
          </a:p>
        </p:txBody>
      </p:sp>
      <p:sp>
        <p:nvSpPr>
          <p:cNvPr id="9" name="Text Placeholder 2">
            <a:extLst>
              <a:ext uri="{FF2B5EF4-FFF2-40B4-BE49-F238E27FC236}">
                <a16:creationId xmlns:a16="http://schemas.microsoft.com/office/drawing/2014/main" id="{13B50E0B-277C-4A2D-A893-87ED94A4ACCD}"/>
              </a:ext>
            </a:extLst>
          </p:cNvPr>
          <p:cNvSpPr>
            <a:spLocks noGrp="1"/>
          </p:cNvSpPr>
          <p:nvPr>
            <p:ph type="body" sz="quarter" idx="13"/>
          </p:nvPr>
        </p:nvSpPr>
        <p:spPr>
          <a:xfrm>
            <a:off x="8442445" y="2612299"/>
            <a:ext cx="3054145" cy="1354217"/>
          </a:xfrm>
        </p:spPr>
        <p:txBody>
          <a:bodyPr/>
          <a:lstStyle/>
          <a:p>
            <a:r>
              <a:rPr lang="en-US" dirty="0"/>
              <a:t>.NET </a:t>
            </a:r>
            <a:r>
              <a:rPr lang="zh-CN" altLang="en-US" dirty="0"/>
              <a:t>已经完全改变了以</a:t>
            </a:r>
            <a:r>
              <a:rPr lang="en-US" altLang="zh-CN" dirty="0"/>
              <a:t>Windows</a:t>
            </a:r>
            <a:r>
              <a:rPr lang="zh-CN" altLang="en-US" dirty="0"/>
              <a:t>为中心</a:t>
            </a:r>
            <a:endParaRPr lang="en-US" altLang="zh-CN" dirty="0"/>
          </a:p>
          <a:p>
            <a:endParaRPr lang="en-US" altLang="zh-CN" dirty="0"/>
          </a:p>
          <a:p>
            <a:r>
              <a:rPr lang="zh-CN" altLang="en-US" dirty="0"/>
              <a:t>全力拥抱云原生应用平台</a:t>
            </a:r>
            <a:endParaRPr lang="en-US" dirty="0"/>
          </a:p>
        </p:txBody>
      </p:sp>
      <p:pic>
        <p:nvPicPr>
          <p:cNvPr id="4" name="图片 3" descr="社交网站的手机截图&#10;&#10;描述已自动生成">
            <a:extLst>
              <a:ext uri="{FF2B5EF4-FFF2-40B4-BE49-F238E27FC236}">
                <a16:creationId xmlns:a16="http://schemas.microsoft.com/office/drawing/2014/main" id="{69A12CEE-8F57-4F61-8A7C-F5331F7007C7}"/>
              </a:ext>
            </a:extLst>
          </p:cNvPr>
          <p:cNvPicPr>
            <a:picLocks noChangeAspect="1"/>
          </p:cNvPicPr>
          <p:nvPr/>
        </p:nvPicPr>
        <p:blipFill>
          <a:blip r:embed="rId2"/>
          <a:stretch>
            <a:fillRect/>
          </a:stretch>
        </p:blipFill>
        <p:spPr>
          <a:xfrm>
            <a:off x="582612" y="1568992"/>
            <a:ext cx="7253288" cy="4251325"/>
          </a:xfrm>
          <a:prstGeom prst="rect">
            <a:avLst/>
          </a:prstGeom>
          <a:noFill/>
        </p:spPr>
      </p:pic>
    </p:spTree>
    <p:extLst>
      <p:ext uri="{BB962C8B-B14F-4D97-AF65-F5344CB8AC3E}">
        <p14:creationId xmlns:p14="http://schemas.microsoft.com/office/powerpoint/2010/main" val="2889037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zh-CN" altLang="en-US" dirty="0"/>
              <a:t>本次分享内容</a:t>
            </a:r>
            <a:endParaRPr lang="en-US" dirty="0"/>
          </a:p>
        </p:txBody>
      </p:sp>
      <p:sp>
        <p:nvSpPr>
          <p:cNvPr id="4" name="Text Placeholder 5">
            <a:extLst>
              <a:ext uri="{FF2B5EF4-FFF2-40B4-BE49-F238E27FC236}">
                <a16:creationId xmlns:a16="http://schemas.microsoft.com/office/drawing/2014/main" id="{5C7AF464-F457-7D47-95E8-108B4106EA09}"/>
              </a:ext>
            </a:extLst>
          </p:cNvPr>
          <p:cNvSpPr txBox="1">
            <a:spLocks/>
          </p:cNvSpPr>
          <p:nvPr/>
        </p:nvSpPr>
        <p:spPr>
          <a:xfrm>
            <a:off x="586740" y="1435497"/>
            <a:ext cx="11018520" cy="36009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lnSpc>
                <a:spcPct val="150000"/>
              </a:lnSpc>
              <a:spcBef>
                <a:spcPts val="600"/>
              </a:spcBef>
              <a:buSzPts val="2400"/>
              <a:buFont typeface="Arial" panose="020B0604020202020204" pitchFamily="34" charset="0"/>
              <a:buChar char="•"/>
            </a:pPr>
            <a:r>
              <a:rPr lang="en-US" altLang="zh-CN" dirty="0"/>
              <a:t>.NET </a:t>
            </a:r>
            <a:r>
              <a:rPr lang="zh-CN" altLang="en-US" dirty="0"/>
              <a:t>发展介绍</a:t>
            </a:r>
            <a:endParaRPr lang="en-US" altLang="zh-CN" dirty="0"/>
          </a:p>
          <a:p>
            <a:pPr marL="533400" indent="-457200">
              <a:lnSpc>
                <a:spcPct val="150000"/>
              </a:lnSpc>
              <a:spcBef>
                <a:spcPts val="600"/>
              </a:spcBef>
              <a:buSzPts val="2400"/>
              <a:buFont typeface="Arial" panose="020B0604020202020204" pitchFamily="34" charset="0"/>
              <a:buChar char="•"/>
            </a:pPr>
            <a:r>
              <a:rPr lang="zh-CN" altLang="en-US" dirty="0"/>
              <a:t>中国</a:t>
            </a:r>
            <a:r>
              <a:rPr lang="en-US" altLang="zh-CN" dirty="0"/>
              <a:t>.NET</a:t>
            </a:r>
            <a:r>
              <a:rPr lang="zh-CN" altLang="en-US" dirty="0"/>
              <a:t>社区介绍</a:t>
            </a:r>
            <a:r>
              <a:rPr lang="en-US" altLang="zh-CN" dirty="0"/>
              <a:t> </a:t>
            </a:r>
            <a:endParaRPr lang="en-US" dirty="0"/>
          </a:p>
          <a:p>
            <a:pPr marL="533400" indent="-457200">
              <a:spcBef>
                <a:spcPts val="0"/>
              </a:spcBef>
              <a:buSzPts val="2400"/>
            </a:pPr>
            <a:endParaRPr lang="en-US" dirty="0"/>
          </a:p>
          <a:p>
            <a:pPr marL="533400" indent="-457200">
              <a:spcBef>
                <a:spcPts val="0"/>
              </a:spcBef>
              <a:buSzPts val="2400"/>
            </a:pPr>
            <a:endParaRPr lang="en-US" dirty="0"/>
          </a:p>
        </p:txBody>
      </p:sp>
    </p:spTree>
    <p:extLst>
      <p:ext uri="{BB962C8B-B14F-4D97-AF65-F5344CB8AC3E}">
        <p14:creationId xmlns:p14="http://schemas.microsoft.com/office/powerpoint/2010/main" val="11485302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8">
            <a:extLst>
              <a:ext uri="{FF2B5EF4-FFF2-40B4-BE49-F238E27FC236}">
                <a16:creationId xmlns:a16="http://schemas.microsoft.com/office/drawing/2014/main" id="{A8B5AB0E-CD63-4418-9220-F46ABD088600}"/>
              </a:ext>
            </a:extLst>
          </p:cNvPr>
          <p:cNvSpPr txBox="1">
            <a:spLocks noGrp="1"/>
          </p:cNvSpPr>
          <p:nvPr>
            <p:ph type="title" idx="4294967295"/>
          </p:nvPr>
        </p:nvSpPr>
        <p:spPr>
          <a:xfrm>
            <a:off x="476838" y="507641"/>
            <a:ext cx="1101725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.NET</a:t>
            </a:r>
          </a:p>
        </p:txBody>
      </p:sp>
      <p:sp>
        <p:nvSpPr>
          <p:cNvPr id="41" name="Title 18">
            <a:extLst>
              <a:ext uri="{FF2B5EF4-FFF2-40B4-BE49-F238E27FC236}">
                <a16:creationId xmlns:a16="http://schemas.microsoft.com/office/drawing/2014/main" id="{3F68A269-CA13-4480-9DDC-23E3D1B1D7C5}"/>
              </a:ext>
            </a:extLst>
          </p:cNvPr>
          <p:cNvSpPr txBox="1">
            <a:spLocks/>
          </p:cNvSpPr>
          <p:nvPr/>
        </p:nvSpPr>
        <p:spPr>
          <a:xfrm>
            <a:off x="598441" y="1172925"/>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a:ea typeface="+mn-ea"/>
                <a:cs typeface="Segoe UI" pitchFamily="34" charset="0"/>
              </a:rPr>
              <a:t>Your platform for building anything</a:t>
            </a:r>
          </a:p>
        </p:txBody>
      </p:sp>
      <p:grpSp>
        <p:nvGrpSpPr>
          <p:cNvPr id="2" name="Group 1" descr="Diagram showing that .NET can be used for Desktop, Web, Cloud, mobile, Gaming, IoT and AI.">
            <a:extLst>
              <a:ext uri="{FF2B5EF4-FFF2-40B4-BE49-F238E27FC236}">
                <a16:creationId xmlns:a16="http://schemas.microsoft.com/office/drawing/2014/main" id="{7943AB87-9CAF-4BC8-B03A-34119BE18428}"/>
              </a:ext>
              <a:ext uri="{C183D7F6-B498-43B3-948B-1728B52AA6E4}">
                <adec:decorative xmlns:adec="http://schemas.microsoft.com/office/drawing/2017/decorative" val="0"/>
              </a:ext>
            </a:extLst>
          </p:cNvPr>
          <p:cNvGrpSpPr/>
          <p:nvPr/>
        </p:nvGrpSpPr>
        <p:grpSpPr>
          <a:xfrm>
            <a:off x="442913" y="1944901"/>
            <a:ext cx="11025645" cy="3487170"/>
            <a:chOff x="587375" y="3050167"/>
            <a:chExt cx="11025645" cy="2588633"/>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dirty="0">
                  <a:ln w="3175">
                    <a:noFill/>
                  </a:ln>
                  <a:solidFill>
                    <a:schemeClr val="tx1"/>
                  </a:soli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chemeClr val="tx1"/>
                  </a:soli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chemeClr val="tx1"/>
                  </a:soli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chemeClr val="tx1"/>
                  </a:soli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chemeClr val="tx1"/>
                  </a:soli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chemeClr val="tx1"/>
                  </a:soli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chemeClr val="tx1"/>
                  </a:soli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18" name="Picture 117" descr="A picture containing object, ball, drawing, clock&#10;&#10;Description automatically generated">
              <a:extLst>
                <a:ext uri="{FF2B5EF4-FFF2-40B4-BE49-F238E27FC236}">
                  <a16:creationId xmlns:a16="http://schemas.microsoft.com/office/drawing/2014/main" id="{00737986-D458-41C9-BDBC-6999D78364AD}"/>
                </a:ext>
              </a:extLst>
            </p:cNvPr>
            <p:cNvPicPr>
              <a:picLocks noChangeAspect="1"/>
            </p:cNvPicPr>
            <p:nvPr/>
          </p:nvPicPr>
          <p:blipFill>
            <a:blip r:embed="rId5"/>
            <a:stretch>
              <a:fillRect/>
            </a:stretch>
          </p:blipFill>
          <p:spPr>
            <a:xfrm>
              <a:off x="5727433" y="4893270"/>
              <a:ext cx="745530" cy="745530"/>
            </a:xfrm>
            <a:prstGeom prst="rect">
              <a:avLst/>
            </a:prstGeom>
          </p:spPr>
        </p:pic>
      </p:grpSp>
    </p:spTree>
    <p:extLst>
      <p:ext uri="{BB962C8B-B14F-4D97-AF65-F5344CB8AC3E}">
        <p14:creationId xmlns:p14="http://schemas.microsoft.com/office/powerpoint/2010/main" val="20768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3.703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2.22222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200"/>
                                  </p:stCondLst>
                                  <p:childTnLst>
                                    <p:animMotion origin="layout" path="M 0 2.22222E-6 L 0 0.03287 " pathEditMode="relative" rAng="0" ptsTypes="AA">
                                      <p:cBhvr>
                                        <p:cTn id="19" dur="500" spd="-100000" fill="hold"/>
                                        <p:tgtEl>
                                          <p:spTgt spid="2"/>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1" grpId="0"/>
      <p:bldP spid="4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2002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Compiler Platform (“Roslyn”) open source</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2.2 released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 preview</a:t>
            </a:r>
            <a:b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b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600" b="1"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WinForms and WPF go open source</a:t>
            </a: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altLang="zh-CN"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a:t>
            </a: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a:t>
            </a:r>
            <a:r>
              <a:rPr kumimoji="0" lang="en-US" altLang="zh-CN"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1</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dirty="0"/>
              <a:t>.NET </a:t>
            </a:r>
            <a:r>
              <a:rPr lang="zh-CN" altLang="en-US" dirty="0"/>
              <a:t>开源历程</a:t>
            </a:r>
            <a:endParaRPr lang="en-US" dirty="0"/>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505050"/>
                </a:solidFill>
                <a:effectLst/>
                <a:uLnTx/>
                <a:uFillTx/>
                <a:latin typeface="Segoe UI Semibold"/>
                <a:ea typeface="+mn-ea"/>
                <a:cs typeface="+mn-cs"/>
              </a:rPr>
              <a:t>.NET open source </a:t>
            </a:r>
            <a:br>
              <a:rPr kumimoji="0" lang="en-US" sz="3600" b="0" i="0" u="none" strike="noStrike" kern="1200" cap="none" spc="-50" normalizeH="0" baseline="0" noProof="0" dirty="0">
                <a:ln>
                  <a:noFill/>
                </a:ln>
                <a:solidFill>
                  <a:srgbClr val="505050"/>
                </a:solidFill>
                <a:effectLst/>
                <a:uLnTx/>
                <a:uFillTx/>
                <a:latin typeface="Segoe UI Semibold"/>
                <a:ea typeface="+mn-ea"/>
                <a:cs typeface="+mn-cs"/>
              </a:rPr>
            </a:br>
            <a:r>
              <a:rPr kumimoji="0" lang="en-US" sz="3600" b="0" i="0" u="none" strike="noStrike" kern="1200" cap="none" spc="-50" normalizeH="0" baseline="0" noProof="0" dirty="0">
                <a:ln>
                  <a:noFill/>
                </a:ln>
                <a:solidFill>
                  <a:srgbClr val="505050"/>
                </a:solidFill>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609600" y="323850"/>
            <a:ext cx="11582400" cy="889000"/>
          </a:xfrm>
        </p:spPr>
        <p:txBody>
          <a:bodyPr>
            <a:normAutofit/>
          </a:bodyPr>
          <a:lstStyle/>
          <a:p>
            <a:r>
              <a:rPr lang="en-US">
                <a:latin typeface="+mj-lt"/>
              </a:rPr>
              <a:t>.NET Growth Continues</a:t>
            </a:r>
          </a:p>
        </p:txBody>
      </p:sp>
      <p:grpSp>
        <p:nvGrpSpPr>
          <p:cNvPr id="9" name="Group 8">
            <a:extLst>
              <a:ext uri="{FF2B5EF4-FFF2-40B4-BE49-F238E27FC236}">
                <a16:creationId xmlns:a16="http://schemas.microsoft.com/office/drawing/2014/main" id="{3CAB9BD6-903C-4F96-9BF4-D1B09A1CA5EB}"/>
              </a:ext>
            </a:extLst>
          </p:cNvPr>
          <p:cNvGrpSpPr/>
          <p:nvPr/>
        </p:nvGrpSpPr>
        <p:grpSpPr>
          <a:xfrm>
            <a:off x="751732" y="1893277"/>
            <a:ext cx="3844884" cy="3844884"/>
            <a:chOff x="1360449" y="1962615"/>
            <a:chExt cx="4215161" cy="4215161"/>
          </a:xfrm>
          <a:solidFill>
            <a:srgbClr val="7030A0"/>
          </a:solidFill>
        </p:grpSpPr>
        <p:sp>
          <p:nvSpPr>
            <p:cNvPr id="6" name="Oval 5">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grp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a:ea typeface="+mn-ea"/>
                  <a:cs typeface="+mn-cs"/>
                </a:rPr>
                <a:t>Visual Studio </a:t>
              </a:r>
            </a:p>
          </p:txBody>
        </p:sp>
        <p:sp>
          <p:nvSpPr>
            <p:cNvPr id="8"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grp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a:ea typeface="+mn-ea"/>
                  <a:cs typeface="+mn-cs"/>
                </a:rPr>
                <a:t>+1 million new </a:t>
              </a:r>
              <a:r>
                <a:rPr kumimoji="0" lang="en-US" sz="2800" b="0" i="0" u="none" strike="noStrike" kern="1200" cap="none" spc="0" normalizeH="0" baseline="0" noProof="0">
                  <a:ln>
                    <a:noFill/>
                  </a:ln>
                  <a:solidFill>
                    <a:srgbClr val="FFFFFF"/>
                  </a:solidFill>
                  <a:effectLst/>
                  <a:uLnTx/>
                  <a:uFillTx/>
                  <a:latin typeface="Segoe UI"/>
                  <a:ea typeface="+mn-ea"/>
                  <a:cs typeface="+mn-cs"/>
                </a:rPr>
                <a:t>monthly active .NET developers in last year</a:t>
              </a:r>
            </a:p>
          </p:txBody>
        </p:sp>
      </p:grpSp>
      <p:grpSp>
        <p:nvGrpSpPr>
          <p:cNvPr id="17" name="Group 16">
            <a:extLst>
              <a:ext uri="{FF2B5EF4-FFF2-40B4-BE49-F238E27FC236}">
                <a16:creationId xmlns:a16="http://schemas.microsoft.com/office/drawing/2014/main" id="{743093FE-7E6A-4C69-946D-BEDDF17A02A6}"/>
              </a:ext>
            </a:extLst>
          </p:cNvPr>
          <p:cNvGrpSpPr/>
          <p:nvPr/>
        </p:nvGrpSpPr>
        <p:grpSpPr>
          <a:xfrm>
            <a:off x="5196743" y="1534821"/>
            <a:ext cx="6137197" cy="4561795"/>
            <a:chOff x="5091635" y="1176365"/>
            <a:chExt cx="6137197" cy="4561795"/>
          </a:xfrm>
        </p:grpSpPr>
        <p:graphicFrame>
          <p:nvGraphicFramePr>
            <p:cNvPr id="15" name="Chart 14">
              <a:extLst>
                <a:ext uri="{FF2B5EF4-FFF2-40B4-BE49-F238E27FC236}">
                  <a16:creationId xmlns:a16="http://schemas.microsoft.com/office/drawing/2014/main" id="{1BB37389-58D6-4EA0-B9E8-B74D0A071185}"/>
                </a:ext>
              </a:extLst>
            </p:cNvPr>
            <p:cNvGraphicFramePr>
              <a:graphicFrameLocks/>
            </p:cNvGraphicFramePr>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mn-cs"/>
                </a:rPr>
                <a:t>&gt;1 million </a:t>
              </a:r>
              <a:r>
                <a:rPr kumimoji="0" lang="en-US" sz="2800" b="0" i="0" u="none" strike="noStrike" kern="1200" cap="none" spc="0" normalizeH="0" baseline="0" noProof="0">
                  <a:ln>
                    <a:noFill/>
                  </a:ln>
                  <a:solidFill>
                    <a:srgbClr val="000000"/>
                  </a:solidFill>
                  <a:effectLst/>
                  <a:uLnTx/>
                  <a:uFillTx/>
                  <a:latin typeface="Segoe UI"/>
                  <a:ea typeface="+mn-ea"/>
                  <a:cs typeface="+mn-cs"/>
                </a:rPr>
                <a:t>.NET Core developers</a:t>
              </a:r>
            </a:p>
          </p:txBody>
        </p:sp>
        <p:sp>
          <p:nvSpPr>
            <p:cNvPr id="10" name="TextBox 9">
              <a:extLst>
                <a:ext uri="{FF2B5EF4-FFF2-40B4-BE49-F238E27FC236}">
                  <a16:creationId xmlns:a16="http://schemas.microsoft.com/office/drawing/2014/main"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lumMod val="50000"/>
                    </a:srgbClr>
                  </a:solidFill>
                  <a:effectLst/>
                  <a:uLnTx/>
                  <a:uFillTx/>
                  <a:latin typeface="Segoe UI"/>
                  <a:ea typeface="+mn-ea"/>
                  <a:cs typeface="+mn-cs"/>
                </a:rPr>
                <a:t>Visual Studio, Visual Studio for Mac, Visual Studio Code</a:t>
              </a:r>
            </a:p>
          </p:txBody>
        </p:sp>
      </p:grpSp>
    </p:spTree>
    <p:extLst>
      <p:ext uri="{BB962C8B-B14F-4D97-AF65-F5344CB8AC3E}">
        <p14:creationId xmlns:p14="http://schemas.microsoft.com/office/powerpoint/2010/main" val="255580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146050" y="671519"/>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idx="4294967295"/>
          </p:nvPr>
        </p:nvSpPr>
        <p:spPr>
          <a:xfrm>
            <a:off x="0" y="125413"/>
            <a:ext cx="11306175" cy="573730"/>
          </a:xfrm>
        </p:spPr>
        <p:txBody>
          <a:bodyPr>
            <a:normAutofit/>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5"/>
              </a:rPr>
              <a:t>https://raw.githubusercontent.com/cncf/velocity/master/charts/top30_20170801_20180801.png</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AE0F22C73C0D41B45BFFE47D35675A" ma:contentTypeVersion="6" ma:contentTypeDescription="Create a new document." ma:contentTypeScope="" ma:versionID="9aea6e63b5c72ac9f29e9a8b43d1c101">
  <xsd:schema xmlns:xsd="http://www.w3.org/2001/XMLSchema" xmlns:xs="http://www.w3.org/2001/XMLSchema" xmlns:p="http://schemas.microsoft.com/office/2006/metadata/properties" xmlns:ns2="4344595f-a2b1-4dc6-81ae-65d24c92c515" xmlns:ns3="aba2facd-c794-4921-bb14-17e295e442c3" targetNamespace="http://schemas.microsoft.com/office/2006/metadata/properties" ma:root="true" ma:fieldsID="deb2a8ed545436591b49201a0b62287e" ns2:_="" ns3:_="">
    <xsd:import namespace="4344595f-a2b1-4dc6-81ae-65d24c92c515"/>
    <xsd:import namespace="aba2facd-c794-4921-bb14-17e295e442c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4595f-a2b1-4dc6-81ae-65d24c92c51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a2facd-c794-4921-bb14-17e295e442c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ba2facd-c794-4921-bb14-17e295e442c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821AFA7-A2F8-4BAE-A35F-0657271974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4595f-a2b1-4dc6-81ae-65d24c92c515"/>
    <ds:schemaRef ds:uri="aba2facd-c794-4921-bb14-17e295e442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schemas.microsoft.com/office/infopath/2007/PartnerControls"/>
    <ds:schemaRef ds:uri="http://purl.org/dc/elements/1.1/"/>
    <ds:schemaRef ds:uri="http://schemas.microsoft.com/office/2006/metadata/properties"/>
    <ds:schemaRef ds:uri="http://schemas.microsoft.com/sharepoint/v3"/>
    <ds:schemaRef ds:uri="16dc66bd-df5a-4495-a5c9-5e296f49988a"/>
    <ds:schemaRef ds:uri="http://purl.org/dc/dcmitype/"/>
    <ds:schemaRef ds:uri="http://schemas.openxmlformats.org/package/2006/metadata/core-properties"/>
    <ds:schemaRef ds:uri="12239fb0-26c0-4a37-b790-6c81fba9d0fc"/>
    <ds:schemaRef ds:uri="http://www.w3.org/XML/1998/namespace"/>
    <ds:schemaRef ds:uri="aba2facd-c794-4921-bb14-17e295e442c3"/>
  </ds:schemaRefs>
</ds:datastoreItem>
</file>

<file path=docProps/app.xml><?xml version="1.0" encoding="utf-8"?>
<Properties xmlns="http://schemas.openxmlformats.org/officeDocument/2006/extended-properties" xmlns:vt="http://schemas.openxmlformats.org/officeDocument/2006/docPropsVTypes">
  <TotalTime>273</TotalTime>
  <Words>1223</Words>
  <Application>Microsoft Office PowerPoint</Application>
  <PresentationFormat>宽屏</PresentationFormat>
  <Paragraphs>179</Paragraphs>
  <Slides>24</Slides>
  <Notes>19</Notes>
  <HiddenSlides>0</HiddenSlides>
  <MMClips>1</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24</vt:i4>
      </vt:variant>
    </vt:vector>
  </HeadingPairs>
  <TitlesOfParts>
    <vt:vector size="39" baseType="lpstr">
      <vt:lpstr>Myriad Pro</vt:lpstr>
      <vt:lpstr>PingFang SC</vt:lpstr>
      <vt:lpstr>微软雅黑</vt:lpstr>
      <vt:lpstr>微软雅黑</vt:lpstr>
      <vt:lpstr>Arial</vt:lpstr>
      <vt:lpstr>Calibri</vt:lpstr>
      <vt:lpstr>Consolas</vt:lpstr>
      <vt:lpstr>Segoe UI</vt:lpstr>
      <vt:lpstr>Segoe UI Semibold</vt:lpstr>
      <vt:lpstr>Segoe UI Semilight</vt:lpstr>
      <vt:lpstr>Wingdings</vt:lpstr>
      <vt:lpstr>White Template</vt:lpstr>
      <vt:lpstr>1_White Template</vt:lpstr>
      <vt:lpstr>White Template</vt:lpstr>
      <vt:lpstr>Black Template</vt:lpstr>
      <vt:lpstr>PowerPoint 演示文稿</vt:lpstr>
      <vt:lpstr>刷新.NET中国社区</vt:lpstr>
      <vt:lpstr>刷新-重新发现.NET与未来</vt:lpstr>
      <vt:lpstr>本次分享内容</vt:lpstr>
      <vt:lpstr>.NET</vt:lpstr>
      <vt:lpstr>.NET 开源历程</vt:lpstr>
      <vt:lpstr>PowerPoint 演示文稿</vt:lpstr>
      <vt:lpstr>.NET Growth Continues</vt:lpstr>
      <vt:lpstr>Top 30 Highest Velocity OSS Projects on GitHub</vt:lpstr>
      <vt:lpstr>.NET Faster than any other popular framework</vt:lpstr>
      <vt:lpstr>PowerPoint 演示文稿</vt:lpstr>
      <vt:lpstr>2014年以前:   .NET 是Microsoft的一部分</vt:lpstr>
      <vt:lpstr>2014年之后:   Microsoft  是 .NET Foundation 的一员</vt:lpstr>
      <vt:lpstr>PowerPoint 演示文稿</vt:lpstr>
      <vt:lpstr>PowerPoint 演示文稿</vt:lpstr>
      <vt:lpstr>China .NET Conf 2019</vt:lpstr>
      <vt:lpstr>蓬勃发展的图书出版</vt:lpstr>
      <vt:lpstr>PowerPoint 演示文稿</vt:lpstr>
      <vt:lpstr>PowerPoint 演示文稿</vt:lpstr>
      <vt:lpstr>SciSharp AI社区</vt:lpstr>
      <vt:lpstr>PowerPoint 演示文稿</vt:lpstr>
      <vt:lpstr>PowerPoint 演示文稿</vt:lpstr>
      <vt:lpstr>谢谢你的参与！</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shanyou</dc:creator>
  <cp:lastModifiedBy>zhang shanyou</cp:lastModifiedBy>
  <cp:revision>11</cp:revision>
  <dcterms:created xsi:type="dcterms:W3CDTF">2019-12-24T07:43:45Z</dcterms:created>
  <dcterms:modified xsi:type="dcterms:W3CDTF">2020-01-10T08:16:42Z</dcterms:modified>
</cp:coreProperties>
</file>